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94" r:id="rId4"/>
    <p:sldId id="258" r:id="rId5"/>
    <p:sldId id="259" r:id="rId6"/>
    <p:sldId id="260" r:id="rId7"/>
    <p:sldId id="295" r:id="rId8"/>
    <p:sldId id="296" r:id="rId9"/>
    <p:sldId id="261" r:id="rId10"/>
    <p:sldId id="266" r:id="rId11"/>
    <p:sldId id="262" r:id="rId12"/>
    <p:sldId id="263" r:id="rId13"/>
    <p:sldId id="264" r:id="rId14"/>
    <p:sldId id="265" r:id="rId15"/>
    <p:sldId id="267" r:id="rId16"/>
    <p:sldId id="268" r:id="rId17"/>
    <p:sldId id="297" r:id="rId18"/>
    <p:sldId id="269" r:id="rId19"/>
    <p:sldId id="270" r:id="rId20"/>
    <p:sldId id="271" r:id="rId21"/>
    <p:sldId id="272" r:id="rId22"/>
    <p:sldId id="274" r:id="rId23"/>
    <p:sldId id="298"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8" r:id="rId37"/>
    <p:sldId id="287" r:id="rId38"/>
    <p:sldId id="289" r:id="rId39"/>
    <p:sldId id="290" r:id="rId40"/>
    <p:sldId id="291" r:id="rId41"/>
    <p:sldId id="292" r:id="rId42"/>
    <p:sldId id="293" r:id="rId43"/>
    <p:sldId id="299" r:id="rId44"/>
    <p:sldId id="300" r:id="rId45"/>
    <p:sldId id="301" r:id="rId46"/>
    <p:sldId id="302" r:id="rId47"/>
    <p:sldId id="303"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rt_guest" initials="S" lastIdx="7" clrIdx="0">
    <p:extLst>
      <p:ext uri="{19B8F6BF-5375-455C-9EA6-DF929625EA0E}">
        <p15:presenceInfo xmlns:p15="http://schemas.microsoft.com/office/powerpoint/2012/main" userId="d7525af3bcd197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2380" autoAdjust="0"/>
  </p:normalViewPr>
  <p:slideViewPr>
    <p:cSldViewPr snapToGrid="0">
      <p:cViewPr varScale="1">
        <p:scale>
          <a:sx n="71" d="100"/>
          <a:sy n="71" d="100"/>
        </p:scale>
        <p:origin x="64"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20T12:03:50.832" idx="3">
    <p:pos x="10" y="10"/>
    <p:text>Není pravda ohledně HP . Je to u staveb povolených po účinnosti vyhl. č. 23/2008 Sb.</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20T12:07:10.957" idx="7">
    <p:pos x="10" y="10"/>
    <p:text>Určitě lepší dát barevný obrázek</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7DBCC-A2E3-417D-A327-FDBCB57AB135}" type="datetimeFigureOut">
              <a:rPr lang="cs-CZ" smtClean="0"/>
              <a:t>24.11.2022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86DE-A1C8-4A63-8D5A-486B6A6EC463}" type="slidenum">
              <a:rPr lang="cs-CZ" smtClean="0"/>
              <a:t>‹#›</a:t>
            </a:fld>
            <a:endParaRPr lang="cs-CZ"/>
          </a:p>
        </p:txBody>
      </p:sp>
    </p:spTree>
    <p:extLst>
      <p:ext uri="{BB962C8B-B14F-4D97-AF65-F5344CB8AC3E}">
        <p14:creationId xmlns:p14="http://schemas.microsoft.com/office/powerpoint/2010/main" val="277214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dirty="0">
                <a:solidFill>
                  <a:schemeClr val="tx1">
                    <a:alpha val="60000"/>
                  </a:schemeClr>
                </a:solidFill>
                <a:effectLst/>
                <a:latin typeface="Arial CE" panose="020B0604020202020204" pitchFamily="34" charset="0"/>
              </a:rPr>
              <a:t>Podle § 17 odst. 3 písm. f) zákona č.133/1985 Sb., o požární ochraně, ve znění pozdějších předpisů, nesmí </a:t>
            </a:r>
            <a:r>
              <a:rPr lang="cs-CZ" sz="1200" b="1" i="0" dirty="0">
                <a:solidFill>
                  <a:schemeClr val="tx1">
                    <a:alpha val="60000"/>
                  </a:schemeClr>
                </a:solidFill>
                <a:effectLst/>
                <a:latin typeface="Arial CE" panose="020B0604020202020204" pitchFamily="34" charset="0"/>
              </a:rPr>
              <a:t>fyzická osoba </a:t>
            </a:r>
            <a:r>
              <a:rPr lang="cs-CZ" sz="1200" b="0" i="0" dirty="0">
                <a:solidFill>
                  <a:schemeClr val="tx1">
                    <a:alpha val="60000"/>
                  </a:schemeClr>
                </a:solidFill>
                <a:effectLst/>
                <a:latin typeface="Arial CE" panose="020B0604020202020204" pitchFamily="34" charset="0"/>
              </a:rPr>
              <a:t>provádět vypalování porostů, jinak se dopustí přestupku. Za tento přestupek lze uložit </a:t>
            </a:r>
            <a:r>
              <a:rPr lang="cs-CZ" sz="1200" b="1" i="0" dirty="0">
                <a:solidFill>
                  <a:schemeClr val="tx1">
                    <a:alpha val="60000"/>
                  </a:schemeClr>
                </a:solidFill>
                <a:effectLst/>
                <a:latin typeface="Arial CE" panose="020B0604020202020204" pitchFamily="34" charset="0"/>
              </a:rPr>
              <a:t>pokutu do výše 25 000 Kč.</a:t>
            </a:r>
            <a:br>
              <a:rPr lang="cs-CZ" sz="1200" b="0" i="0" dirty="0">
                <a:solidFill>
                  <a:schemeClr val="tx1">
                    <a:alpha val="60000"/>
                  </a:schemeClr>
                </a:solidFill>
                <a:effectLst/>
                <a:latin typeface="Arial CE" panose="020B0604020202020204" pitchFamily="34" charset="0"/>
              </a:rPr>
            </a:br>
            <a:r>
              <a:rPr lang="cs-CZ" sz="1200" b="0" i="0" dirty="0">
                <a:solidFill>
                  <a:schemeClr val="tx1">
                    <a:alpha val="60000"/>
                  </a:schemeClr>
                </a:solidFill>
                <a:effectLst/>
                <a:latin typeface="Arial CE" panose="020B0604020202020204" pitchFamily="34" charset="0"/>
              </a:rPr>
              <a:t>Podle § 5 odst. 2 citovaného zákona ani </a:t>
            </a:r>
            <a:r>
              <a:rPr lang="cs-CZ" sz="1200" b="1" i="0" dirty="0">
                <a:solidFill>
                  <a:schemeClr val="tx1">
                    <a:alpha val="60000"/>
                  </a:schemeClr>
                </a:solidFill>
                <a:effectLst/>
                <a:latin typeface="Arial CE" panose="020B0604020202020204" pitchFamily="34" charset="0"/>
              </a:rPr>
              <a:t>právnické a podnikající fyzické osoby </a:t>
            </a:r>
            <a:r>
              <a:rPr lang="cs-CZ" sz="1200" b="0" i="0" dirty="0">
                <a:solidFill>
                  <a:schemeClr val="tx1">
                    <a:alpha val="60000"/>
                  </a:schemeClr>
                </a:solidFill>
                <a:effectLst/>
                <a:latin typeface="Arial CE" panose="020B0604020202020204" pitchFamily="34" charset="0"/>
              </a:rPr>
              <a:t>nesmí plošně vypalovat porosty. Těmto osobám hrozí za přestupek </a:t>
            </a:r>
            <a:r>
              <a:rPr lang="cs-CZ" sz="1200" b="1" i="0" dirty="0">
                <a:solidFill>
                  <a:schemeClr val="tx1">
                    <a:alpha val="60000"/>
                  </a:schemeClr>
                </a:solidFill>
                <a:effectLst/>
                <a:latin typeface="Arial CE" panose="020B0604020202020204" pitchFamily="34" charset="0"/>
              </a:rPr>
              <a:t>pokuta až do výše 500 000 Kč</a:t>
            </a:r>
            <a:r>
              <a:rPr lang="cs-CZ" sz="1200" b="0" i="0" dirty="0">
                <a:solidFill>
                  <a:schemeClr val="tx1">
                    <a:alpha val="60000"/>
                  </a:schemeClr>
                </a:solidFill>
                <a:effectLst/>
                <a:latin typeface="Arial CE" panose="020B0604020202020204" pitchFamily="34" charset="0"/>
              </a:rPr>
              <a:t>.</a:t>
            </a:r>
          </a:p>
          <a:p>
            <a:endParaRPr lang="cs-CZ" dirty="0"/>
          </a:p>
        </p:txBody>
      </p:sp>
      <p:sp>
        <p:nvSpPr>
          <p:cNvPr id="4" name="Zástupný symbol pro číslo snímku 3"/>
          <p:cNvSpPr>
            <a:spLocks noGrp="1"/>
          </p:cNvSpPr>
          <p:nvPr>
            <p:ph type="sldNum" sz="quarter" idx="5"/>
          </p:nvPr>
        </p:nvSpPr>
        <p:spPr/>
        <p:txBody>
          <a:bodyPr/>
          <a:lstStyle/>
          <a:p>
            <a:fld id="{232186DE-A1C8-4A63-8D5A-486B6A6EC463}" type="slidenum">
              <a:rPr lang="cs-CZ" smtClean="0"/>
              <a:t>19</a:t>
            </a:fld>
            <a:endParaRPr lang="cs-CZ"/>
          </a:p>
        </p:txBody>
      </p:sp>
    </p:spTree>
    <p:extLst>
      <p:ext uri="{BB962C8B-B14F-4D97-AF65-F5344CB8AC3E}">
        <p14:creationId xmlns:p14="http://schemas.microsoft.com/office/powerpoint/2010/main" val="200864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dirty="0">
                <a:effectLst/>
                <a:latin typeface="Times New Roman" panose="02020603050405020304" pitchFamily="18" charset="0"/>
                <a:cs typeface="Times New Roman" panose="02020603050405020304" pitchFamily="18" charset="0"/>
              </a:rPr>
              <a:t>Ad 1: Vybrané mediální zprávy z německých médií byly proto v rámci výzkumného projektu s názvem Posouzení požárního rizika u fotovoltaických systémů a vývoj bezpečnostních konceptů pro zmírnění rizika podrobeny detailnímu šetření, které porovnalo zprávy v médiích s informacemi v oficiálních zprávách jednak samotných hasičů a jednak pojišťovacích společností a likvidátorů pojistných událostí. Ukázalo se, že informace prezentované v médiích byly vesměs chybné.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dirty="0">
                <a:effectLst/>
                <a:latin typeface="Times New Roman" panose="02020603050405020304" pitchFamily="18" charset="0"/>
                <a:cs typeface="Times New Roman" panose="02020603050405020304" pitchFamily="18" charset="0"/>
              </a:rPr>
              <a:t>Ad 2: V oficiální zprávě velitele zásahu je však uvedeno, že hasiči budovu opustili, protože hrozilo její zřícení (jednalo se o dřevostavbu). Ve zprávě je přímo uvedeno, že fotovoltaický systém nebyl příčinou zničení budovy požárem […], ale bránil hasebnímu zásahu.</a:t>
            </a:r>
          </a:p>
          <a:p>
            <a:endParaRPr lang="cs-CZ" dirty="0"/>
          </a:p>
        </p:txBody>
      </p:sp>
      <p:sp>
        <p:nvSpPr>
          <p:cNvPr id="4" name="Zástupný symbol pro číslo snímku 3"/>
          <p:cNvSpPr>
            <a:spLocks noGrp="1"/>
          </p:cNvSpPr>
          <p:nvPr>
            <p:ph type="sldNum" sz="quarter" idx="5"/>
          </p:nvPr>
        </p:nvSpPr>
        <p:spPr/>
        <p:txBody>
          <a:bodyPr/>
          <a:lstStyle/>
          <a:p>
            <a:fld id="{232186DE-A1C8-4A63-8D5A-486B6A6EC463}" type="slidenum">
              <a:rPr lang="cs-CZ" smtClean="0"/>
              <a:t>28</a:t>
            </a:fld>
            <a:endParaRPr lang="cs-CZ"/>
          </a:p>
        </p:txBody>
      </p:sp>
    </p:spTree>
    <p:extLst>
      <p:ext uri="{BB962C8B-B14F-4D97-AF65-F5344CB8AC3E}">
        <p14:creationId xmlns:p14="http://schemas.microsoft.com/office/powerpoint/2010/main" val="317609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dirty="0"/>
              <a:t>Ad 1: </a:t>
            </a:r>
            <a:r>
              <a:rPr lang="cs-CZ" sz="1200" b="0" i="0" dirty="0">
                <a:solidFill>
                  <a:srgbClr val="111111"/>
                </a:solidFill>
                <a:effectLst/>
                <a:latin typeface="Times New Roman" panose="02020603050405020304" pitchFamily="18" charset="0"/>
                <a:cs typeface="Times New Roman" panose="02020603050405020304" pitchFamily="18" charset="0"/>
              </a:rPr>
              <a:t>Maximální proud, který jsou panely schopny generovat (</a:t>
            </a:r>
            <a:r>
              <a:rPr lang="cs-CZ" sz="1200" b="0" i="1" dirty="0">
                <a:solidFill>
                  <a:srgbClr val="111111"/>
                </a:solidFill>
                <a:effectLst/>
                <a:latin typeface="Times New Roman" panose="02020603050405020304" pitchFamily="18" charset="0"/>
                <a:cs typeface="Times New Roman" panose="02020603050405020304" pitchFamily="18" charset="0"/>
              </a:rPr>
              <a:t>I</a:t>
            </a:r>
            <a:r>
              <a:rPr lang="cs-CZ" sz="1200" b="0" i="0" baseline="-25000" dirty="0">
                <a:solidFill>
                  <a:srgbClr val="111111"/>
                </a:solidFill>
                <a:effectLst/>
                <a:latin typeface="Times New Roman" panose="02020603050405020304" pitchFamily="18" charset="0"/>
                <a:cs typeface="Times New Roman" panose="02020603050405020304" pitchFamily="18" charset="0"/>
              </a:rPr>
              <a:t>SC</a:t>
            </a:r>
            <a:r>
              <a:rPr lang="cs-CZ" sz="1200" b="0" i="0" dirty="0">
                <a:solidFill>
                  <a:srgbClr val="111111"/>
                </a:solidFill>
                <a:effectLst/>
                <a:latin typeface="Times New Roman" panose="02020603050405020304" pitchFamily="18" charset="0"/>
                <a:cs typeface="Times New Roman" panose="02020603050405020304" pitchFamily="18" charset="0"/>
              </a:rPr>
              <a:t> – proud nakrátko) je přímo úměrný intenzitě osvětlení. Naproti tomu maximální napětí (</a:t>
            </a:r>
            <a:r>
              <a:rPr lang="cs-CZ" sz="1200" b="0" i="1" dirty="0">
                <a:solidFill>
                  <a:srgbClr val="111111"/>
                </a:solidFill>
                <a:effectLst/>
                <a:latin typeface="Times New Roman" panose="02020603050405020304" pitchFamily="18" charset="0"/>
                <a:cs typeface="Times New Roman" panose="02020603050405020304" pitchFamily="18" charset="0"/>
              </a:rPr>
              <a:t>U</a:t>
            </a:r>
            <a:r>
              <a:rPr lang="cs-CZ" sz="1200" b="0" i="0" baseline="-25000" dirty="0">
                <a:solidFill>
                  <a:srgbClr val="111111"/>
                </a:solidFill>
                <a:effectLst/>
                <a:latin typeface="Times New Roman" panose="02020603050405020304" pitchFamily="18" charset="0"/>
                <a:cs typeface="Times New Roman" panose="02020603050405020304" pitchFamily="18" charset="0"/>
              </a:rPr>
              <a:t>OC</a:t>
            </a:r>
            <a:r>
              <a:rPr lang="cs-CZ" sz="1200" b="0" i="0" dirty="0">
                <a:solidFill>
                  <a:srgbClr val="111111"/>
                </a:solidFill>
                <a:effectLst/>
                <a:latin typeface="Times New Roman" panose="02020603050405020304" pitchFamily="18" charset="0"/>
                <a:cs typeface="Times New Roman" panose="02020603050405020304" pitchFamily="18" charset="0"/>
              </a:rPr>
              <a:t> – napětí naprázdno) sice s intenzitou ozáření roste, ale závislost je nelineární. Při velmi malých intenzitách ozáření do zhruba 100 W/m</a:t>
            </a:r>
            <a:r>
              <a:rPr lang="cs-CZ" sz="1200" b="0" i="0" baseline="30000" dirty="0">
                <a:solidFill>
                  <a:srgbClr val="111111"/>
                </a:solidFill>
                <a:effectLst/>
                <a:latin typeface="Times New Roman" panose="02020603050405020304" pitchFamily="18" charset="0"/>
                <a:cs typeface="Times New Roman" panose="02020603050405020304" pitchFamily="18" charset="0"/>
              </a:rPr>
              <a:t>2</a:t>
            </a:r>
            <a:r>
              <a:rPr lang="cs-CZ" sz="1200" b="0" i="0" dirty="0">
                <a:solidFill>
                  <a:srgbClr val="111111"/>
                </a:solidFill>
                <a:effectLst/>
                <a:latin typeface="Times New Roman" panose="02020603050405020304" pitchFamily="18" charset="0"/>
                <a:cs typeface="Times New Roman" panose="02020603050405020304" pitchFamily="18" charset="0"/>
              </a:rPr>
              <a:t> (v závislosti na typu a kvalitě panelu) napětí naprázdno roste relativně rychle, zatímco při intenzitě ozáření nad 200 W/m</a:t>
            </a:r>
            <a:r>
              <a:rPr lang="cs-CZ" sz="1200" b="0" i="0" baseline="30000" dirty="0">
                <a:solidFill>
                  <a:srgbClr val="111111"/>
                </a:solidFill>
                <a:effectLst/>
                <a:latin typeface="Times New Roman" panose="02020603050405020304" pitchFamily="18" charset="0"/>
                <a:cs typeface="Times New Roman" panose="02020603050405020304" pitchFamily="18" charset="0"/>
              </a:rPr>
              <a:t>2</a:t>
            </a:r>
            <a:r>
              <a:rPr lang="cs-CZ" sz="1200" b="0" i="0" dirty="0">
                <a:solidFill>
                  <a:srgbClr val="111111"/>
                </a:solidFill>
                <a:effectLst/>
                <a:latin typeface="Times New Roman" panose="02020603050405020304" pitchFamily="18" charset="0"/>
                <a:cs typeface="Times New Roman" panose="02020603050405020304" pitchFamily="18" charset="0"/>
              </a:rPr>
              <a:t> už vcelku zanedbatelně. Napětí naprázdno kromě toho závisí na teplotě panelu – s rostoucí teplotou napětí naprázdno klesá.</a:t>
            </a:r>
          </a:p>
          <a:p>
            <a:pPr algn="l"/>
            <a:r>
              <a:rPr lang="cs-CZ" sz="1200" b="0" i="0" dirty="0">
                <a:solidFill>
                  <a:srgbClr val="111111"/>
                </a:solidFill>
                <a:effectLst/>
                <a:latin typeface="Times New Roman" panose="02020603050405020304" pitchFamily="18" charset="0"/>
                <a:cs typeface="Times New Roman" panose="02020603050405020304" pitchFamily="18" charset="0"/>
              </a:rPr>
              <a:t>Důsledky výše uvedených vlastností z hlediska rizika úrazu jsou pozitivní. Jednak již při teplotách kolem 150 °C může klesnout napětí naprázdno na polovinu nominální hodnoty. Pokud jsou panely přímo zasaženy požárem, klesne napětí vlivem vysoké teploty na bezpečné hodnoty, i kdyby snad zůstala zachována funkčnost panelů. Kromě toho při velmi malých intenzitách ozáření lze sice naprázdno naměřit vysoké napětí, ale účinnost panelů je tak nízká, že při připojení zátěže napětí klesne.</a:t>
            </a:r>
          </a:p>
          <a:p>
            <a:pPr algn="l"/>
            <a:endParaRPr lang="cs-CZ" sz="1200" b="0" i="0" dirty="0">
              <a:solidFill>
                <a:srgbClr val="111111"/>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dirty="0">
                <a:solidFill>
                  <a:srgbClr val="111111"/>
                </a:solidFill>
                <a:effectLst/>
                <a:latin typeface="Times New Roman" panose="02020603050405020304" pitchFamily="18" charset="0"/>
                <a:cs typeface="Times New Roman" panose="02020603050405020304" pitchFamily="18" charset="0"/>
              </a:rPr>
              <a:t>Ad 2: V praxi málo rozšířené, ale z hlediska bezpečnosti při požáru výhodné řešení představují </a:t>
            </a:r>
            <a:r>
              <a:rPr lang="cs-CZ" sz="1200" b="0" i="0" dirty="0" err="1">
                <a:solidFill>
                  <a:srgbClr val="111111"/>
                </a:solidFill>
                <a:effectLst/>
                <a:latin typeface="Times New Roman" panose="02020603050405020304" pitchFamily="18" charset="0"/>
                <a:cs typeface="Times New Roman" panose="02020603050405020304" pitchFamily="18" charset="0"/>
              </a:rPr>
              <a:t>mikrostřídače</a:t>
            </a:r>
            <a:r>
              <a:rPr lang="cs-CZ" sz="1200" b="0" i="0" dirty="0">
                <a:solidFill>
                  <a:srgbClr val="111111"/>
                </a:solidFill>
                <a:effectLst/>
                <a:latin typeface="Times New Roman" panose="02020603050405020304" pitchFamily="18" charset="0"/>
                <a:cs typeface="Times New Roman" panose="02020603050405020304" pitchFamily="18" charset="0"/>
              </a:rPr>
              <a:t> a výkonové </a:t>
            </a:r>
            <a:r>
              <a:rPr lang="cs-CZ" sz="1200" b="0" i="0" dirty="0" err="1">
                <a:solidFill>
                  <a:srgbClr val="111111"/>
                </a:solidFill>
                <a:effectLst/>
                <a:latin typeface="Times New Roman" panose="02020603050405020304" pitchFamily="18" charset="0"/>
                <a:cs typeface="Times New Roman" panose="02020603050405020304" pitchFamily="18" charset="0"/>
              </a:rPr>
              <a:t>optimizéry</a:t>
            </a:r>
            <a:r>
              <a:rPr lang="cs-CZ" sz="1200" b="0" i="0" dirty="0">
                <a:solidFill>
                  <a:srgbClr val="111111"/>
                </a:solidFill>
                <a:effectLst/>
                <a:latin typeface="Times New Roman" panose="02020603050405020304" pitchFamily="18" charset="0"/>
                <a:cs typeface="Times New Roman" panose="02020603050405020304" pitchFamily="18" charset="0"/>
              </a:rPr>
              <a:t> (DC/DC měniče) umístěné přímo u fotovoltaických panelů. </a:t>
            </a:r>
            <a:r>
              <a:rPr lang="cs-CZ" sz="1200" b="0" i="0" dirty="0" err="1">
                <a:solidFill>
                  <a:srgbClr val="111111"/>
                </a:solidFill>
                <a:effectLst/>
                <a:latin typeface="Times New Roman" panose="02020603050405020304" pitchFamily="18" charset="0"/>
                <a:cs typeface="Times New Roman" panose="02020603050405020304" pitchFamily="18" charset="0"/>
              </a:rPr>
              <a:t>Mikrostřídače</a:t>
            </a:r>
            <a:r>
              <a:rPr lang="cs-CZ" sz="1200" b="0" i="0" dirty="0">
                <a:solidFill>
                  <a:srgbClr val="111111"/>
                </a:solidFill>
                <a:effectLst/>
                <a:latin typeface="Times New Roman" panose="02020603050405020304" pitchFamily="18" charset="0"/>
                <a:cs typeface="Times New Roman" panose="02020603050405020304" pitchFamily="18" charset="0"/>
              </a:rPr>
              <a:t> potřebují k provozu připojení k distribuční soustavě s odpovídajícím napětím a frekvencí. Při odpojení od sítě není na jejich výstupu napětí. Výkonové </a:t>
            </a:r>
            <a:r>
              <a:rPr lang="cs-CZ" sz="1200" b="0" i="0" dirty="0" err="1">
                <a:solidFill>
                  <a:srgbClr val="111111"/>
                </a:solidFill>
                <a:effectLst/>
                <a:latin typeface="Times New Roman" panose="02020603050405020304" pitchFamily="18" charset="0"/>
                <a:cs typeface="Times New Roman" panose="02020603050405020304" pitchFamily="18" charset="0"/>
              </a:rPr>
              <a:t>optimizéry</a:t>
            </a:r>
            <a:r>
              <a:rPr lang="cs-CZ" sz="1200" b="0" i="0" dirty="0">
                <a:solidFill>
                  <a:srgbClr val="111111"/>
                </a:solidFill>
                <a:effectLst/>
                <a:latin typeface="Times New Roman" panose="02020603050405020304" pitchFamily="18" charset="0"/>
                <a:cs typeface="Times New Roman" panose="02020603050405020304" pitchFamily="18" charset="0"/>
              </a:rPr>
              <a:t> ke své funkci zase potřebují elektrické propojení a datovou komunikaci se střídačem, pokud je toto propojení přerušeno, na výstupu DC/DC měniče je nulové napětí.</a:t>
            </a:r>
          </a:p>
          <a:p>
            <a:pPr algn="l"/>
            <a:endParaRPr lang="cs-CZ" sz="1200" b="0" i="0" dirty="0">
              <a:solidFill>
                <a:srgbClr val="111111"/>
              </a:solidFill>
              <a:effectLst/>
              <a:latin typeface="Times New Roman" panose="02020603050405020304" pitchFamily="18"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232186DE-A1C8-4A63-8D5A-486B6A6EC463}" type="slidenum">
              <a:rPr lang="cs-CZ" smtClean="0"/>
              <a:t>29</a:t>
            </a:fld>
            <a:endParaRPr lang="cs-CZ"/>
          </a:p>
        </p:txBody>
      </p:sp>
    </p:spTree>
    <p:extLst>
      <p:ext uri="{BB962C8B-B14F-4D97-AF65-F5344CB8AC3E}">
        <p14:creationId xmlns:p14="http://schemas.microsoft.com/office/powerpoint/2010/main" val="85085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baseline="0" dirty="0">
                <a:latin typeface="Times New Roman" panose="02020603050405020304" pitchFamily="18" charset="0"/>
                <a:cs typeface="Times New Roman" panose="02020603050405020304" pitchFamily="18" charset="0"/>
              </a:rPr>
              <a:t>Při zpětném šlehnutí a hoření plamene uvnitř hořáku se ihned uzavřou ventily hořlavého plynu a kyslíku na hořáku a hořák se ochladí. </a:t>
            </a:r>
          </a:p>
          <a:p>
            <a:r>
              <a:rPr lang="cs-CZ" sz="1200" b="0" i="0" u="none" strike="noStrike" baseline="0" dirty="0">
                <a:latin typeface="Times New Roman" panose="02020603050405020304" pitchFamily="18" charset="0"/>
                <a:cs typeface="Times New Roman" panose="02020603050405020304" pitchFamily="18" charset="0"/>
              </a:rPr>
              <a:t>Vnikne-li plamen do hadice a redukčního ventilu, ihned se uzavře lahvový ventil na tlakové lahvi s hořlavým plynem a poté na lahvi s kyslíkem. Hořák lze zapálit až po odstranění příčiny a následků zpětného šlehnutí. </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latin typeface="Times New Roman" panose="02020603050405020304" pitchFamily="18" charset="0"/>
                <a:cs typeface="Times New Roman" panose="02020603050405020304" pitchFamily="18" charset="0"/>
              </a:rPr>
              <a:t>P</a:t>
            </a:r>
            <a:r>
              <a:rPr lang="cs-CZ" sz="1200" b="0" i="0" u="none" strike="noStrike" baseline="0" dirty="0">
                <a:latin typeface="Times New Roman" panose="02020603050405020304" pitchFamily="18" charset="0"/>
                <a:cs typeface="Times New Roman" panose="02020603050405020304" pitchFamily="18" charset="0"/>
              </a:rPr>
              <a:t>o dobu svařování musí být tlaková lahev v dohledu svářeče, popřípadě jiné osoby zúčastněné na svařování. </a:t>
            </a:r>
          </a:p>
          <a:p>
            <a:endParaRPr lang="cs-CZ" dirty="0"/>
          </a:p>
        </p:txBody>
      </p:sp>
      <p:sp>
        <p:nvSpPr>
          <p:cNvPr id="4" name="Zástupný symbol pro číslo snímku 3"/>
          <p:cNvSpPr>
            <a:spLocks noGrp="1"/>
          </p:cNvSpPr>
          <p:nvPr>
            <p:ph type="sldNum" sz="quarter" idx="5"/>
          </p:nvPr>
        </p:nvSpPr>
        <p:spPr/>
        <p:txBody>
          <a:bodyPr/>
          <a:lstStyle/>
          <a:p>
            <a:fld id="{232186DE-A1C8-4A63-8D5A-486B6A6EC463}" type="slidenum">
              <a:rPr lang="cs-CZ" smtClean="0"/>
              <a:t>36</a:t>
            </a:fld>
            <a:endParaRPr lang="cs-CZ"/>
          </a:p>
        </p:txBody>
      </p:sp>
    </p:spTree>
    <p:extLst>
      <p:ext uri="{BB962C8B-B14F-4D97-AF65-F5344CB8AC3E}">
        <p14:creationId xmlns:p14="http://schemas.microsoft.com/office/powerpoint/2010/main" val="11061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latin typeface="Times New Roman" panose="02020603050405020304" pitchFamily="18" charset="0"/>
              </a:rPr>
              <a:t>Svařovaný předmět je nutno zajistit tak, aby při svařování neprocházel elektrický proud jinými než určenými cestami a po jiných než určených předmětech. Tyto cesty a předměty je třeba určit tak, aby se vyloučila možnost vzniku požáru. </a:t>
            </a:r>
          </a:p>
          <a:p>
            <a:endParaRPr lang="cs-CZ" dirty="0"/>
          </a:p>
        </p:txBody>
      </p:sp>
      <p:sp>
        <p:nvSpPr>
          <p:cNvPr id="4" name="Zástupný symbol pro číslo snímku 3"/>
          <p:cNvSpPr>
            <a:spLocks noGrp="1"/>
          </p:cNvSpPr>
          <p:nvPr>
            <p:ph type="sldNum" sz="quarter" idx="5"/>
          </p:nvPr>
        </p:nvSpPr>
        <p:spPr/>
        <p:txBody>
          <a:bodyPr/>
          <a:lstStyle/>
          <a:p>
            <a:fld id="{232186DE-A1C8-4A63-8D5A-486B6A6EC463}" type="slidenum">
              <a:rPr lang="cs-CZ" smtClean="0"/>
              <a:t>37</a:t>
            </a:fld>
            <a:endParaRPr lang="cs-CZ"/>
          </a:p>
        </p:txBody>
      </p:sp>
    </p:spTree>
    <p:extLst>
      <p:ext uri="{BB962C8B-B14F-4D97-AF65-F5344CB8AC3E}">
        <p14:creationId xmlns:p14="http://schemas.microsoft.com/office/powerpoint/2010/main" val="330116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32186DE-A1C8-4A63-8D5A-486B6A6EC463}" type="slidenum">
              <a:rPr lang="cs-CZ" smtClean="0"/>
              <a:t>43</a:t>
            </a:fld>
            <a:endParaRPr lang="cs-CZ"/>
          </a:p>
        </p:txBody>
      </p:sp>
    </p:spTree>
    <p:extLst>
      <p:ext uri="{BB962C8B-B14F-4D97-AF65-F5344CB8AC3E}">
        <p14:creationId xmlns:p14="http://schemas.microsoft.com/office/powerpoint/2010/main" val="303672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A0C69-F069-4556-9EBA-051559AC78A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95EF383-C39A-43F6-ACEE-39D4C8DBD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7DA471F-F99E-42E3-8B30-6ED2E55C32DE}"/>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5" name="Zástupný symbol pro zápatí 4">
            <a:extLst>
              <a:ext uri="{FF2B5EF4-FFF2-40B4-BE49-F238E27FC236}">
                <a16:creationId xmlns:a16="http://schemas.microsoft.com/office/drawing/2014/main" id="{54FBDD2E-82E0-4E09-8B5C-C0A4F731187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46B8FFE-88F8-40D5-B64B-9E71A997FD4F}"/>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344263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F921D6-13D4-436E-A7C1-CA3B315E100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B71B2B3-52DC-443F-A636-3A4016E996B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814BCA-7ED1-4B54-A51A-8B6A27BD4C62}"/>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5" name="Zástupný symbol pro zápatí 4">
            <a:extLst>
              <a:ext uri="{FF2B5EF4-FFF2-40B4-BE49-F238E27FC236}">
                <a16:creationId xmlns:a16="http://schemas.microsoft.com/office/drawing/2014/main" id="{A12B8BCD-F3B3-4473-BBB5-928ECE2FE0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B2A70D-9B0E-48DC-9449-86D821DAA889}"/>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26529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87FAC35-AF2E-4BD3-A405-95A68B90A64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42A8B06-BC44-4C8D-92B5-08F5DC4CC2A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7833C5A-4480-497B-9B06-4CA1E7D25444}"/>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5" name="Zástupný symbol pro zápatí 4">
            <a:extLst>
              <a:ext uri="{FF2B5EF4-FFF2-40B4-BE49-F238E27FC236}">
                <a16:creationId xmlns:a16="http://schemas.microsoft.com/office/drawing/2014/main" id="{E3C5BB33-2B77-4204-A375-6327E8299F1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47107E-C87E-440B-81D2-2F311276AC04}"/>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423438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B8FB6-DA88-4BC3-9A6A-5C749C141BC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DDFB81B-91F8-44CE-B93C-A084F1A8501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89C88A1-F72C-4662-8D8B-9F3BD0E8D3F7}"/>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5" name="Zástupný symbol pro zápatí 4">
            <a:extLst>
              <a:ext uri="{FF2B5EF4-FFF2-40B4-BE49-F238E27FC236}">
                <a16:creationId xmlns:a16="http://schemas.microsoft.com/office/drawing/2014/main" id="{EE6583EE-E85C-4DB0-AF2B-46F634F2E5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950852-4726-4E52-835B-25D477477D60}"/>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158441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DDA22-A81E-41C5-AF7F-66E62D2C300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0A42F3E-E1C3-4C95-867F-9D8E007AE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1579D9C-E402-4C0B-938F-4E943C309C0F}"/>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5" name="Zástupný symbol pro zápatí 4">
            <a:extLst>
              <a:ext uri="{FF2B5EF4-FFF2-40B4-BE49-F238E27FC236}">
                <a16:creationId xmlns:a16="http://schemas.microsoft.com/office/drawing/2014/main" id="{B48E9390-8EBD-4A28-B222-FC1EF0A8880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BC78B19-2695-4C92-94F3-B3F8295F004E}"/>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64062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CB6801-93B2-4C80-AC0A-185F30815D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58BE050-A30E-430C-9483-40E856C342D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ED8096F-5958-4E4A-A0D9-B751372684B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922E8AD-0364-41F9-A455-4EC24377715B}"/>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6" name="Zástupný symbol pro zápatí 5">
            <a:extLst>
              <a:ext uri="{FF2B5EF4-FFF2-40B4-BE49-F238E27FC236}">
                <a16:creationId xmlns:a16="http://schemas.microsoft.com/office/drawing/2014/main" id="{0A3BBC6C-AA26-4849-A54E-CD5C219CB1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BE6C3B-5E4F-4D53-B943-F092AD61E5F1}"/>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168663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D996BD-6425-4DD7-AFEF-90346AC2A16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05B3E61-9C71-45C8-B50D-86A94D313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D9D0083-F4E7-440D-A749-B47C841FFAC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F93D0C9-E3EB-45A6-8DC9-DE332578E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9C50E7-3790-406B-B6A7-4A60F8F2E43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EF08678-AD52-4812-A2A1-EF31BD94C199}"/>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8" name="Zástupný symbol pro zápatí 7">
            <a:extLst>
              <a:ext uri="{FF2B5EF4-FFF2-40B4-BE49-F238E27FC236}">
                <a16:creationId xmlns:a16="http://schemas.microsoft.com/office/drawing/2014/main" id="{373F432A-CBEF-4BFF-8D1C-051FC057113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A058570-8BC0-4C9F-BC65-C938EB88083A}"/>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313537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9696F3-68AF-4E3C-8DD3-BE3B4006627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A108370-457E-4F03-88CE-E8EF7887DDF4}"/>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4" name="Zástupný symbol pro zápatí 3">
            <a:extLst>
              <a:ext uri="{FF2B5EF4-FFF2-40B4-BE49-F238E27FC236}">
                <a16:creationId xmlns:a16="http://schemas.microsoft.com/office/drawing/2014/main" id="{7B7931FC-FE25-45A0-8203-2BCDC812610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4AF8570-DA1F-4345-B668-7BFDE8E8C45A}"/>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202998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6AA87C4-BDF3-4E40-84EA-F25E8F4E7822}"/>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3" name="Zástupný symbol pro zápatí 2">
            <a:extLst>
              <a:ext uri="{FF2B5EF4-FFF2-40B4-BE49-F238E27FC236}">
                <a16:creationId xmlns:a16="http://schemas.microsoft.com/office/drawing/2014/main" id="{2EDB2167-793E-41CD-9AB6-C8E8FCABCD5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501922C-3C0D-449E-BCA6-599C7CC1DF9A}"/>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270661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F9C153-6D27-4071-B1F4-5309CDF241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F540C3D-92D9-482E-83BE-C466A22ED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0DC2ACE-7311-4137-9748-C43F38FAC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538549B-A8D5-4CBD-B925-77BD10C5AC9B}"/>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6" name="Zástupný symbol pro zápatí 5">
            <a:extLst>
              <a:ext uri="{FF2B5EF4-FFF2-40B4-BE49-F238E27FC236}">
                <a16:creationId xmlns:a16="http://schemas.microsoft.com/office/drawing/2014/main" id="{8D28FA4E-37B0-49CA-B52C-00F93CA998A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FA08399-A65B-46AD-97F7-409B2832CF55}"/>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425107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32328E-5F9C-4049-B37B-6B0C675BE4F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5A0D142-BD5F-4038-93F4-A09DCC5280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30FEB1E-83DA-47D5-940A-48BD0649E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56BB78B-34C8-46BF-8D8E-4811D84C833B}"/>
              </a:ext>
            </a:extLst>
          </p:cNvPr>
          <p:cNvSpPr>
            <a:spLocks noGrp="1"/>
          </p:cNvSpPr>
          <p:nvPr>
            <p:ph type="dt" sz="half" idx="10"/>
          </p:nvPr>
        </p:nvSpPr>
        <p:spPr/>
        <p:txBody>
          <a:bodyPr/>
          <a:lstStyle/>
          <a:p>
            <a:fld id="{497BD5C3-B675-4A09-9592-5B490D6F6DDA}" type="datetimeFigureOut">
              <a:rPr lang="cs-CZ" smtClean="0"/>
              <a:t>24.11.2022</a:t>
            </a:fld>
            <a:endParaRPr lang="cs-CZ"/>
          </a:p>
        </p:txBody>
      </p:sp>
      <p:sp>
        <p:nvSpPr>
          <p:cNvPr id="6" name="Zástupný symbol pro zápatí 5">
            <a:extLst>
              <a:ext uri="{FF2B5EF4-FFF2-40B4-BE49-F238E27FC236}">
                <a16:creationId xmlns:a16="http://schemas.microsoft.com/office/drawing/2014/main" id="{54F83CD0-A24A-427B-853F-9274DDC51F5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3EDF46-58BF-4E94-A481-EB21C37FC5BC}"/>
              </a:ext>
            </a:extLst>
          </p:cNvPr>
          <p:cNvSpPr>
            <a:spLocks noGrp="1"/>
          </p:cNvSpPr>
          <p:nvPr>
            <p:ph type="sldNum" sz="quarter" idx="12"/>
          </p:nvPr>
        </p:nvSpPr>
        <p:spPr/>
        <p:txBody>
          <a:bodyPr/>
          <a:lstStyle/>
          <a:p>
            <a:fld id="{5313A345-B37A-4512-9AA8-38FD421B3742}" type="slidenum">
              <a:rPr lang="cs-CZ" smtClean="0"/>
              <a:t>‹#›</a:t>
            </a:fld>
            <a:endParaRPr lang="cs-CZ"/>
          </a:p>
        </p:txBody>
      </p:sp>
    </p:spTree>
    <p:extLst>
      <p:ext uri="{BB962C8B-B14F-4D97-AF65-F5344CB8AC3E}">
        <p14:creationId xmlns:p14="http://schemas.microsoft.com/office/powerpoint/2010/main" val="25802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818091D-61D6-43B4-B28E-3A2DFE231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A876CB6-5729-40EC-B94B-12A84B793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65288C8-5A7F-4F54-BDA6-FA93BBAFB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BD5C3-B675-4A09-9592-5B490D6F6DDA}" type="datetimeFigureOut">
              <a:rPr lang="cs-CZ" smtClean="0"/>
              <a:t>24.11.2022</a:t>
            </a:fld>
            <a:endParaRPr lang="cs-CZ"/>
          </a:p>
        </p:txBody>
      </p:sp>
      <p:sp>
        <p:nvSpPr>
          <p:cNvPr id="5" name="Zástupný symbol pro zápatí 4">
            <a:extLst>
              <a:ext uri="{FF2B5EF4-FFF2-40B4-BE49-F238E27FC236}">
                <a16:creationId xmlns:a16="http://schemas.microsoft.com/office/drawing/2014/main" id="{ED9283B1-6FE4-4C09-8047-BAF91C8BE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226ED6B-173B-487A-BFCF-8CC2EF784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3A345-B37A-4512-9AA8-38FD421B3742}" type="slidenum">
              <a:rPr lang="cs-CZ" smtClean="0"/>
              <a:t>‹#›</a:t>
            </a:fld>
            <a:endParaRPr lang="cs-CZ"/>
          </a:p>
        </p:txBody>
      </p:sp>
    </p:spTree>
    <p:extLst>
      <p:ext uri="{BB962C8B-B14F-4D97-AF65-F5344CB8AC3E}">
        <p14:creationId xmlns:p14="http://schemas.microsoft.com/office/powerpoint/2010/main" val="12182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2">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24" name="Freeform: Shape 23">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B6624566-CEAD-472B-B6A6-AD8B40877E8D}"/>
              </a:ext>
            </a:extLst>
          </p:cNvPr>
          <p:cNvSpPr>
            <a:spLocks noGrp="1"/>
          </p:cNvSpPr>
          <p:nvPr>
            <p:ph type="ctrTitle"/>
          </p:nvPr>
        </p:nvSpPr>
        <p:spPr>
          <a:xfrm>
            <a:off x="424950" y="2534304"/>
            <a:ext cx="3476488" cy="1786515"/>
          </a:xfrm>
        </p:spPr>
        <p:txBody>
          <a:bodyPr anchor="t">
            <a:normAutofit/>
          </a:bodyPr>
          <a:lstStyle/>
          <a:p>
            <a:pPr algn="l"/>
            <a:r>
              <a:rPr lang="cs-CZ" sz="4000" dirty="0">
                <a:solidFill>
                  <a:schemeClr val="tx2"/>
                </a:solidFill>
              </a:rPr>
              <a:t>Základy prevence požární ochrany</a:t>
            </a:r>
          </a:p>
        </p:txBody>
      </p:sp>
      <p:sp>
        <p:nvSpPr>
          <p:cNvPr id="3" name="Podnadpis 2">
            <a:extLst>
              <a:ext uri="{FF2B5EF4-FFF2-40B4-BE49-F238E27FC236}">
                <a16:creationId xmlns:a16="http://schemas.microsoft.com/office/drawing/2014/main" id="{CA5C3C63-D84A-44CD-B136-B8421ABA48DE}"/>
              </a:ext>
            </a:extLst>
          </p:cNvPr>
          <p:cNvSpPr>
            <a:spLocks noGrp="1"/>
          </p:cNvSpPr>
          <p:nvPr>
            <p:ph type="subTitle" idx="1"/>
          </p:nvPr>
        </p:nvSpPr>
        <p:spPr>
          <a:xfrm>
            <a:off x="8137802" y="6122965"/>
            <a:ext cx="3476488" cy="477340"/>
          </a:xfrm>
        </p:spPr>
        <p:txBody>
          <a:bodyPr anchor="b">
            <a:normAutofit/>
          </a:bodyPr>
          <a:lstStyle/>
          <a:p>
            <a:pPr algn="l"/>
            <a:r>
              <a:rPr lang="cs-CZ" sz="2000" dirty="0">
                <a:solidFill>
                  <a:schemeClr val="tx2"/>
                </a:solidFill>
              </a:rPr>
              <a:t>Vypracoval: Jan Bidmon, Dis.</a:t>
            </a:r>
          </a:p>
        </p:txBody>
      </p:sp>
      <p:pic>
        <p:nvPicPr>
          <p:cNvPr id="5" name="Obrázek 4">
            <a:extLst>
              <a:ext uri="{FF2B5EF4-FFF2-40B4-BE49-F238E27FC236}">
                <a16:creationId xmlns:a16="http://schemas.microsoft.com/office/drawing/2014/main" id="{1B63149D-E4F1-4338-9D55-918F4947E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573" y="1806340"/>
            <a:ext cx="5507803" cy="3800384"/>
          </a:xfrm>
          <a:custGeom>
            <a:avLst/>
            <a:gdLst/>
            <a:ahLst/>
            <a:cxnLst/>
            <a:rect l="l" t="t" r="r" b="b"/>
            <a:pathLst>
              <a:path w="5017317" h="5380277">
                <a:moveTo>
                  <a:pt x="0" y="0"/>
                </a:moveTo>
                <a:lnTo>
                  <a:pt x="5017317" y="0"/>
                </a:lnTo>
                <a:lnTo>
                  <a:pt x="5017317" y="5380277"/>
                </a:lnTo>
                <a:lnTo>
                  <a:pt x="0" y="5380277"/>
                </a:lnTo>
                <a:close/>
              </a:path>
            </a:pathLst>
          </a:custGeom>
        </p:spPr>
      </p:pic>
      <p:pic>
        <p:nvPicPr>
          <p:cNvPr id="13" name="Obrázek 12">
            <a:extLst>
              <a:ext uri="{FF2B5EF4-FFF2-40B4-BE49-F238E27FC236}">
                <a16:creationId xmlns:a16="http://schemas.microsoft.com/office/drawing/2014/main" id="{9D152F44-EFA4-4FD2-992A-32ADBF70EF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6046" y="197691"/>
            <a:ext cx="2076450" cy="1831975"/>
          </a:xfrm>
          <a:prstGeom prst="rect">
            <a:avLst/>
          </a:prstGeom>
          <a:noFill/>
          <a:ln>
            <a:noFill/>
          </a:ln>
        </p:spPr>
      </p:pic>
    </p:spTree>
    <p:extLst>
      <p:ext uri="{BB962C8B-B14F-4D97-AF65-F5344CB8AC3E}">
        <p14:creationId xmlns:p14="http://schemas.microsoft.com/office/powerpoint/2010/main" val="346357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1994E-3ADD-4489-9219-4D412C01AD35}"/>
              </a:ext>
            </a:extLst>
          </p:cNvPr>
          <p:cNvSpPr>
            <a:spLocks noGrp="1"/>
          </p:cNvSpPr>
          <p:nvPr>
            <p:ph type="title"/>
          </p:nvPr>
        </p:nvSpPr>
        <p:spPr>
          <a:xfrm>
            <a:off x="740546" y="196449"/>
            <a:ext cx="10515600" cy="700195"/>
          </a:xfrm>
        </p:spPr>
        <p:txBody>
          <a:bodyPr/>
          <a:lstStyle/>
          <a:p>
            <a:r>
              <a:rPr lang="cs-CZ" dirty="0"/>
              <a:t>Hasicí přístroje </a:t>
            </a:r>
          </a:p>
        </p:txBody>
      </p:sp>
      <p:sp>
        <p:nvSpPr>
          <p:cNvPr id="3" name="Zástupný obsah 2">
            <a:extLst>
              <a:ext uri="{FF2B5EF4-FFF2-40B4-BE49-F238E27FC236}">
                <a16:creationId xmlns:a16="http://schemas.microsoft.com/office/drawing/2014/main" id="{AE1415A5-9758-40B6-9928-E94C1D4D8728}"/>
              </a:ext>
            </a:extLst>
          </p:cNvPr>
          <p:cNvSpPr>
            <a:spLocks noGrp="1"/>
          </p:cNvSpPr>
          <p:nvPr>
            <p:ph idx="1"/>
          </p:nvPr>
        </p:nvSpPr>
        <p:spPr>
          <a:xfrm>
            <a:off x="195309" y="967666"/>
            <a:ext cx="11842811" cy="5779363"/>
          </a:xfrm>
        </p:spPr>
        <p:txBody>
          <a:bodyPr>
            <a:normAutofit fontScale="70000" lnSpcReduction="20000"/>
          </a:bodyPr>
          <a:lstStyle/>
          <a:p>
            <a:pPr marL="0" indent="0" algn="just">
              <a:buNone/>
            </a:pPr>
            <a:r>
              <a:rPr lang="cs-CZ" b="0" i="0" dirty="0">
                <a:solidFill>
                  <a:srgbClr val="000000"/>
                </a:solidFill>
                <a:effectLst/>
                <a:latin typeface="Arial" panose="020B0604020202020204" pitchFamily="34" charset="0"/>
              </a:rPr>
              <a:t>Vybrané druhy staveb (po účinnosti </a:t>
            </a:r>
            <a:r>
              <a:rPr lang="cs-CZ" b="0" i="0" dirty="0" err="1">
                <a:solidFill>
                  <a:srgbClr val="000000"/>
                </a:solidFill>
                <a:effectLst/>
                <a:latin typeface="Arial" panose="020B0604020202020204" pitchFamily="34" charset="0"/>
              </a:rPr>
              <a:t>vyhl</a:t>
            </a:r>
            <a:r>
              <a:rPr lang="cs-CZ" b="0" i="0" dirty="0">
                <a:solidFill>
                  <a:srgbClr val="000000"/>
                </a:solidFill>
                <a:effectLst/>
                <a:latin typeface="Arial" panose="020B0604020202020204" pitchFamily="34" charset="0"/>
              </a:rPr>
              <a:t>. 23/2008 Sb.) se vybavují hasicími přístroji následovně:</a:t>
            </a:r>
          </a:p>
          <a:p>
            <a:pPr algn="just"/>
            <a:r>
              <a:rPr lang="cs-CZ" b="0" i="0" dirty="0">
                <a:solidFill>
                  <a:srgbClr val="000000"/>
                </a:solidFill>
                <a:effectLst/>
                <a:latin typeface="Arial" panose="020B0604020202020204" pitchFamily="34" charset="0"/>
              </a:rPr>
              <a:t>Prodejní stánek, který je stavbou podle zvláštního právního předpisu, musí být vybaven alespoň jedním přenosným hasicím přístrojem vodním nebo pěnovým s hasicí schopností nejméně 13A nebo přenosným hasicím přístrojem práškovým s hasicí schopností nejméně 21A.</a:t>
            </a:r>
          </a:p>
          <a:p>
            <a:pPr algn="just"/>
            <a:r>
              <a:rPr lang="cs-CZ" b="0" i="0" dirty="0">
                <a:solidFill>
                  <a:srgbClr val="000000"/>
                </a:solidFill>
                <a:effectLst/>
                <a:latin typeface="Arial" panose="020B0604020202020204" pitchFamily="34" charset="0"/>
              </a:rPr>
              <a:t>Rodinný dům musí být vybaven alespoň jedním přenosným hasicím přístrojem s hasicí schopností nejméně 34A.</a:t>
            </a:r>
          </a:p>
          <a:p>
            <a:pPr algn="just"/>
            <a:r>
              <a:rPr lang="cs-CZ" b="0" i="0" dirty="0">
                <a:solidFill>
                  <a:srgbClr val="000000"/>
                </a:solidFill>
                <a:effectLst/>
                <a:latin typeface="Arial" panose="020B0604020202020204" pitchFamily="34" charset="0"/>
              </a:rPr>
              <a:t>Ve stavbách bytových domů musí být instalovány přenosné hasicí přístroje v množství a druzích takto:</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jeden přenosný hasicí přístroj práškový s hasicí schopností 21A určený pro hlavní domovní rozvaděč elektrické energie,</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jeden přenosný hasicí přístroj CO</a:t>
            </a:r>
            <a:r>
              <a:rPr lang="cs-CZ" b="0" i="0" baseline="-2500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s hasicí schopností 55B určený pro strojovnu výtahu,</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jeden přenosný hasicí přístroj vodní nebo pěnový s hasicí schopností 13A nebo přenosný hasicí přístroj práškový s hasicí schopností 21A na každých započatých 100 m</a:t>
            </a:r>
            <a:r>
              <a:rPr lang="cs-CZ" b="0" i="0" baseline="3000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půdorysné plochy u požárních úseků určených pro skladování, je-li jejich půdorysná plocha větší než 20 m</a:t>
            </a:r>
            <a:r>
              <a:rPr lang="cs-CZ" b="0" i="0" baseline="3000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další přenosný hasicí přístroj vodní nebo pěnový s hasicí schopností 13A nebo přenosný hasicí přístroj práškový s hasicí schopností 21A na každých započatých 200 m</a:t>
            </a:r>
            <a:r>
              <a:rPr lang="cs-CZ" b="0" i="0" baseline="3000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půdorysné plochy všech podlaží domu, přičemž se do této plochy nezapočítávají plochy bytů.</a:t>
            </a:r>
          </a:p>
          <a:p>
            <a:pPr algn="just"/>
            <a:r>
              <a:rPr lang="cs-CZ" b="0" i="0" dirty="0">
                <a:solidFill>
                  <a:srgbClr val="000000"/>
                </a:solidFill>
                <a:effectLst/>
                <a:latin typeface="Arial" panose="020B0604020202020204" pitchFamily="34" charset="0"/>
              </a:rPr>
              <a:t>Ve stavbách garáží musí být instalovány tyto přenosné hasicí přístroje v jednotlivých garážích jeden přenosný hasicí přístroj pěnový nebo práškový s hasicí schopností 183 B pro každý samostatně oddělený prostor (stání),</a:t>
            </a:r>
          </a:p>
        </p:txBody>
      </p:sp>
    </p:spTree>
    <p:extLst>
      <p:ext uri="{BB962C8B-B14F-4D97-AF65-F5344CB8AC3E}">
        <p14:creationId xmlns:p14="http://schemas.microsoft.com/office/powerpoint/2010/main" val="73851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C6FD2F-64EA-46F2-913F-21091204ABB0}"/>
              </a:ext>
            </a:extLst>
          </p:cNvPr>
          <p:cNvSpPr>
            <a:spLocks noGrp="1"/>
          </p:cNvSpPr>
          <p:nvPr>
            <p:ph type="title"/>
          </p:nvPr>
        </p:nvSpPr>
        <p:spPr>
          <a:xfrm>
            <a:off x="4965430" y="629268"/>
            <a:ext cx="6586491" cy="1252767"/>
          </a:xfrm>
        </p:spPr>
        <p:txBody>
          <a:bodyPr anchor="b">
            <a:normAutofit/>
          </a:bodyPr>
          <a:lstStyle/>
          <a:p>
            <a:r>
              <a:rPr lang="cs-CZ" dirty="0"/>
              <a:t>Hasicí přístroje</a:t>
            </a:r>
          </a:p>
        </p:txBody>
      </p:sp>
      <p:sp>
        <p:nvSpPr>
          <p:cNvPr id="3" name="Zástupný obsah 2">
            <a:extLst>
              <a:ext uri="{FF2B5EF4-FFF2-40B4-BE49-F238E27FC236}">
                <a16:creationId xmlns:a16="http://schemas.microsoft.com/office/drawing/2014/main" id="{FB01600C-EFAF-4EB3-8488-09E37C58C525}"/>
              </a:ext>
            </a:extLst>
          </p:cNvPr>
          <p:cNvSpPr>
            <a:spLocks noGrp="1"/>
          </p:cNvSpPr>
          <p:nvPr>
            <p:ph idx="1"/>
          </p:nvPr>
        </p:nvSpPr>
        <p:spPr>
          <a:xfrm>
            <a:off x="4379119" y="2185990"/>
            <a:ext cx="7708106" cy="4672010"/>
          </a:xfrm>
        </p:spPr>
        <p:txBody>
          <a:bodyPr>
            <a:normAutofit fontScale="92500" lnSpcReduction="20000"/>
          </a:bodyPr>
          <a:lstStyle/>
          <a:p>
            <a:pPr marL="0" indent="0">
              <a:buNone/>
            </a:pPr>
            <a:r>
              <a:rPr lang="cs-CZ" sz="2400" b="0" i="0" dirty="0">
                <a:effectLst/>
                <a:latin typeface="Source Sans Pro" panose="020B0503030403020204" pitchFamily="34" charset="0"/>
              </a:rPr>
              <a:t>Požáry existují v mnoha podobách, proto je velmi důležité se seznámit s tím, jak je správně a rychle uhasit. Boj s ohněm závisí zejména na materiálech, látkách, plynech apod., které se mohou v místě požáru vyskytovat. Třídy požárů vycházejí z normy ČSN EN 2. Požáry se proto rozdělují do 5 kategorií:</a:t>
            </a:r>
          </a:p>
          <a:p>
            <a:pPr>
              <a:buFont typeface="Arial" panose="020B0604020202020204" pitchFamily="34" charset="0"/>
              <a:buChar char="•"/>
            </a:pPr>
            <a:r>
              <a:rPr lang="cs-CZ" sz="2400" b="1" i="0" dirty="0">
                <a:effectLst/>
                <a:latin typeface="Source Sans Pro" panose="020B0503030403020204" pitchFamily="34" charset="0"/>
              </a:rPr>
              <a:t>Třída A</a:t>
            </a:r>
            <a:r>
              <a:rPr lang="cs-CZ" sz="2400" b="0" i="0" dirty="0">
                <a:effectLst/>
                <a:latin typeface="Source Sans Pro" panose="020B0503030403020204" pitchFamily="34" charset="0"/>
              </a:rPr>
              <a:t> - požáry, které zahrnují pevné nebo organické materiály, jako je dřevo, plasty, papír, textil nebo uhlí.</a:t>
            </a:r>
          </a:p>
          <a:p>
            <a:pPr>
              <a:buFont typeface="Arial" panose="020B0604020202020204" pitchFamily="34" charset="0"/>
              <a:buChar char="•"/>
            </a:pPr>
            <a:r>
              <a:rPr lang="cs-CZ" sz="2400" b="1" i="0" dirty="0">
                <a:effectLst/>
                <a:latin typeface="Source Sans Pro" panose="020B0503030403020204" pitchFamily="34" charset="0"/>
              </a:rPr>
              <a:t>Třída B</a:t>
            </a:r>
            <a:r>
              <a:rPr lang="cs-CZ" sz="2400" b="0" i="0" dirty="0">
                <a:effectLst/>
                <a:latin typeface="Source Sans Pro" panose="020B0503030403020204" pitchFamily="34" charset="0"/>
              </a:rPr>
              <a:t> - požáry, které zahrnují hořlavé kapaliny, jako je benzín, ropný olej, barvy nebo nafta.</a:t>
            </a:r>
          </a:p>
          <a:p>
            <a:pPr>
              <a:buFont typeface="Arial" panose="020B0604020202020204" pitchFamily="34" charset="0"/>
              <a:buChar char="•"/>
            </a:pPr>
            <a:r>
              <a:rPr lang="cs-CZ" sz="2400" b="1" i="0" dirty="0">
                <a:effectLst/>
                <a:latin typeface="Source Sans Pro" panose="020B0503030403020204" pitchFamily="34" charset="0"/>
              </a:rPr>
              <a:t>Třída C</a:t>
            </a:r>
            <a:r>
              <a:rPr lang="cs-CZ" sz="2400" b="0" i="0" dirty="0">
                <a:effectLst/>
                <a:latin typeface="Source Sans Pro" panose="020B0503030403020204" pitchFamily="34" charset="0"/>
              </a:rPr>
              <a:t> - požáry, které obsahují hořlavé plyny, jako je propan, butan nebo metan.</a:t>
            </a:r>
          </a:p>
          <a:p>
            <a:pPr>
              <a:buFont typeface="Arial" panose="020B0604020202020204" pitchFamily="34" charset="0"/>
              <a:buChar char="•"/>
            </a:pPr>
            <a:r>
              <a:rPr lang="cs-CZ" sz="2400" b="1" i="0" dirty="0">
                <a:effectLst/>
                <a:latin typeface="Source Sans Pro" panose="020B0503030403020204" pitchFamily="34" charset="0"/>
              </a:rPr>
              <a:t>Třída D</a:t>
            </a:r>
            <a:r>
              <a:rPr lang="cs-CZ" sz="2400" b="0" i="0" dirty="0">
                <a:effectLst/>
                <a:latin typeface="Source Sans Pro" panose="020B0503030403020204" pitchFamily="34" charset="0"/>
              </a:rPr>
              <a:t> - požáry, které zahrnují hořlavé kovy, jako je hořčík, lithium, sodík, draslík, titan nebo hliník.</a:t>
            </a:r>
          </a:p>
          <a:p>
            <a:pPr>
              <a:buFont typeface="Arial" panose="020B0604020202020204" pitchFamily="34" charset="0"/>
              <a:buChar char="•"/>
            </a:pPr>
            <a:r>
              <a:rPr lang="cs-CZ" sz="2400" b="1" i="0" dirty="0">
                <a:effectLst/>
                <a:latin typeface="Source Sans Pro" panose="020B0503030403020204" pitchFamily="34" charset="0"/>
              </a:rPr>
              <a:t>Třída F</a:t>
            </a:r>
            <a:r>
              <a:rPr lang="cs-CZ" sz="2400" b="0" i="0" dirty="0">
                <a:effectLst/>
                <a:latin typeface="Source Sans Pro" panose="020B0503030403020204" pitchFamily="34" charset="0"/>
              </a:rPr>
              <a:t> - požáry, které zahrnují oleje a tuky na vaření, jako je rostlinný olej, slunečnicový olej, olivový olej, kukuřičný olej, sádlo nebo máslo.</a:t>
            </a:r>
          </a:p>
          <a:p>
            <a:endParaRPr lang="cs-CZ" sz="1400" dirty="0"/>
          </a:p>
        </p:txBody>
      </p:sp>
      <p:pic>
        <p:nvPicPr>
          <p:cNvPr id="4" name="Obrázek 3">
            <a:extLst>
              <a:ext uri="{FF2B5EF4-FFF2-40B4-BE49-F238E27FC236}">
                <a16:creationId xmlns:a16="http://schemas.microsoft.com/office/drawing/2014/main" id="{F5CB0F7B-B0FB-4E14-8C67-DB922CED14C1}"/>
              </a:ext>
            </a:extLst>
          </p:cNvPr>
          <p:cNvPicPr>
            <a:picLocks noChangeAspect="1"/>
          </p:cNvPicPr>
          <p:nvPr/>
        </p:nvPicPr>
        <p:blipFill rotWithShape="1">
          <a:blip r:embed="rId2"/>
          <a:srcRect l="20639" t="-2" r="26617"/>
          <a:stretch/>
        </p:blipFill>
        <p:spPr>
          <a:xfrm>
            <a:off x="-1039886" y="10"/>
            <a:ext cx="5419005"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19D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63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B70943B-ECCD-471E-983B-B47298C3F1FA}"/>
              </a:ext>
            </a:extLst>
          </p:cNvPr>
          <p:cNvSpPr>
            <a:spLocks noGrp="1"/>
          </p:cNvSpPr>
          <p:nvPr>
            <p:ph type="title"/>
          </p:nvPr>
        </p:nvSpPr>
        <p:spPr>
          <a:xfrm>
            <a:off x="226053" y="4230094"/>
            <a:ext cx="3438691" cy="670520"/>
          </a:xfrm>
        </p:spPr>
        <p:txBody>
          <a:bodyPr anchor="t">
            <a:normAutofit/>
          </a:bodyPr>
          <a:lstStyle/>
          <a:p>
            <a:pPr algn="r"/>
            <a:r>
              <a:rPr lang="cs-CZ" sz="4000" dirty="0"/>
              <a:t>Hasicí přístroje</a:t>
            </a:r>
          </a:p>
        </p:txBody>
      </p:sp>
      <p:pic>
        <p:nvPicPr>
          <p:cNvPr id="4" name="Picture 2">
            <a:extLst>
              <a:ext uri="{FF2B5EF4-FFF2-40B4-BE49-F238E27FC236}">
                <a16:creationId xmlns:a16="http://schemas.microsoft.com/office/drawing/2014/main" id="{0B80F5F0-995F-40E6-B114-7D160518C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1" r="3046" b="19531"/>
          <a:stretch/>
        </p:blipFill>
        <p:spPr bwMode="auto">
          <a:xfrm>
            <a:off x="1526411" y="457200"/>
            <a:ext cx="9200140" cy="345532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594BC598-8359-4A85-B401-84CAF064AF15}"/>
              </a:ext>
            </a:extLst>
          </p:cNvPr>
          <p:cNvSpPr>
            <a:spLocks noGrp="1"/>
          </p:cNvSpPr>
          <p:nvPr>
            <p:ph idx="1"/>
          </p:nvPr>
        </p:nvSpPr>
        <p:spPr>
          <a:xfrm>
            <a:off x="4014788" y="4230093"/>
            <a:ext cx="7800975" cy="2163507"/>
          </a:xfrm>
        </p:spPr>
        <p:txBody>
          <a:bodyPr anchor="t">
            <a:normAutofit/>
          </a:bodyPr>
          <a:lstStyle/>
          <a:p>
            <a:pPr marL="0" indent="0">
              <a:buNone/>
            </a:pPr>
            <a:r>
              <a:rPr lang="cs-CZ" sz="2400" b="0" i="0" dirty="0">
                <a:effectLst/>
                <a:latin typeface="Times New Roman" panose="02020603050405020304" pitchFamily="18" charset="0"/>
                <a:cs typeface="Times New Roman" panose="02020603050405020304" pitchFamily="18" charset="0"/>
              </a:rPr>
              <a:t>Každý typ hasicího přístroje je ergonomicky navržen pro bezpečné a efektivní vypouštění jeho obsahu. Každý z nich obsahuje různé materiály, díky nimž jsou vhodné pro boj proti určitým typům požárů. Správný hasicí přístroj musí být použit pro správnou třídu požáru, jinak se může ukázat jako neúčinný</a:t>
            </a:r>
            <a:endParaRPr lang="cs-CZ" sz="2400" dirty="0">
              <a:latin typeface="Times New Roman" panose="02020603050405020304" pitchFamily="18" charset="0"/>
              <a:cs typeface="Times New Roman" panose="02020603050405020304" pitchFamily="18" charset="0"/>
            </a:endParaRPr>
          </a:p>
          <a:p>
            <a:endParaRPr lang="cs-CZ" sz="2000" dirty="0"/>
          </a:p>
        </p:txBody>
      </p:sp>
      <p:sp>
        <p:nvSpPr>
          <p:cNvPr id="11"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43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6E3472-EE10-4DE4-A227-48BF7211675E}"/>
              </a:ext>
            </a:extLst>
          </p:cNvPr>
          <p:cNvSpPr>
            <a:spLocks noGrp="1"/>
          </p:cNvSpPr>
          <p:nvPr>
            <p:ph type="title"/>
          </p:nvPr>
        </p:nvSpPr>
        <p:spPr/>
        <p:txBody>
          <a:bodyPr/>
          <a:lstStyle/>
          <a:p>
            <a:r>
              <a:rPr lang="cs-CZ" dirty="0"/>
              <a:t>Hasicí přístroje</a:t>
            </a:r>
          </a:p>
        </p:txBody>
      </p:sp>
      <p:sp>
        <p:nvSpPr>
          <p:cNvPr id="3" name="Zástupný obsah 2">
            <a:extLst>
              <a:ext uri="{FF2B5EF4-FFF2-40B4-BE49-F238E27FC236}">
                <a16:creationId xmlns:a16="http://schemas.microsoft.com/office/drawing/2014/main" id="{0B1FDEFB-8A3A-45F7-B322-3F6285222C5F}"/>
              </a:ext>
            </a:extLst>
          </p:cNvPr>
          <p:cNvSpPr>
            <a:spLocks noGrp="1"/>
          </p:cNvSpPr>
          <p:nvPr>
            <p:ph idx="1"/>
          </p:nvPr>
        </p:nvSpPr>
        <p:spPr>
          <a:xfrm>
            <a:off x="685800" y="1593056"/>
            <a:ext cx="6000003" cy="2842518"/>
          </a:xfrm>
        </p:spPr>
        <p:txBody>
          <a:bodyPr>
            <a:normAutofit/>
          </a:bodyPr>
          <a:lstStyle/>
          <a:p>
            <a:r>
              <a:rPr lang="cs-CZ" sz="2400" b="0" i="0" dirty="0">
                <a:effectLst/>
                <a:latin typeface="Times New Roman" panose="02020603050405020304" pitchFamily="18" charset="0"/>
                <a:cs typeface="Times New Roman" panose="02020603050405020304" pitchFamily="18" charset="0"/>
              </a:rPr>
              <a:t>Každý druh hasicího přístroje je snadno identifikovatelný podle jména na štítku a někdy i hadice. Pojďme se podívat na jednotlivé druhy a jejich použití v praxi. Nejčastěji se můžete setkat s těmito sedmi základními druhy hasicích přístrojů:</a:t>
            </a:r>
          </a:p>
          <a:p>
            <a:endParaRPr lang="cs-CZ" dirty="0"/>
          </a:p>
        </p:txBody>
      </p:sp>
      <p:pic>
        <p:nvPicPr>
          <p:cNvPr id="4" name="Obrázek 3">
            <a:extLst>
              <a:ext uri="{FF2B5EF4-FFF2-40B4-BE49-F238E27FC236}">
                <a16:creationId xmlns:a16="http://schemas.microsoft.com/office/drawing/2014/main" id="{EA5EC1B8-13F2-404D-9305-CF8A9AE9F3E8}"/>
              </a:ext>
            </a:extLst>
          </p:cNvPr>
          <p:cNvPicPr>
            <a:picLocks noChangeAspect="1"/>
          </p:cNvPicPr>
          <p:nvPr/>
        </p:nvPicPr>
        <p:blipFill rotWithShape="1">
          <a:blip r:embed="rId2"/>
          <a:srcRect t="5910" b="21155"/>
          <a:stretch/>
        </p:blipFill>
        <p:spPr>
          <a:xfrm>
            <a:off x="1223569" y="4008775"/>
            <a:ext cx="5283289" cy="2549187"/>
          </a:xfrm>
          <a:prstGeom prst="rect">
            <a:avLst/>
          </a:prstGeom>
        </p:spPr>
      </p:pic>
      <p:sp>
        <p:nvSpPr>
          <p:cNvPr id="5" name="TextovéPole 4">
            <a:extLst>
              <a:ext uri="{FF2B5EF4-FFF2-40B4-BE49-F238E27FC236}">
                <a16:creationId xmlns:a16="http://schemas.microsoft.com/office/drawing/2014/main" id="{F69B02F9-E2CE-47A7-AA6C-6130E2AA5AC8}"/>
              </a:ext>
            </a:extLst>
          </p:cNvPr>
          <p:cNvSpPr txBox="1"/>
          <p:nvPr/>
        </p:nvSpPr>
        <p:spPr>
          <a:xfrm>
            <a:off x="7008019" y="2127249"/>
            <a:ext cx="5029199" cy="2954655"/>
          </a:xfrm>
          <a:prstGeom prst="rect">
            <a:avLst/>
          </a:prstGeom>
          <a:noFill/>
        </p:spPr>
        <p:txBody>
          <a:bodyPr wrap="square" rtlCol="0">
            <a:spAutoFit/>
          </a:bodyPr>
          <a:lstStyle/>
          <a:p>
            <a:r>
              <a:rPr lang="cs-CZ" sz="2400" b="1" i="0" strike="noStrike" dirty="0">
                <a:effectLst/>
                <a:latin typeface="Times New Roman" panose="02020603050405020304" pitchFamily="18" charset="0"/>
                <a:cs typeface="Times New Roman" panose="02020603050405020304" pitchFamily="18" charset="0"/>
              </a:rPr>
              <a:t>1. Vodní hasicí přístroj</a:t>
            </a:r>
            <a:br>
              <a:rPr lang="cs-CZ" sz="2400" dirty="0">
                <a:latin typeface="Times New Roman" panose="02020603050405020304" pitchFamily="18" charset="0"/>
                <a:cs typeface="Times New Roman" panose="02020603050405020304" pitchFamily="18" charset="0"/>
              </a:rPr>
            </a:br>
            <a:r>
              <a:rPr lang="cs-CZ" sz="2400" b="1" i="0" strike="noStrike" dirty="0">
                <a:effectLst/>
                <a:latin typeface="Times New Roman" panose="02020603050405020304" pitchFamily="18" charset="0"/>
                <a:cs typeface="Times New Roman" panose="02020603050405020304" pitchFamily="18" charset="0"/>
              </a:rPr>
              <a:t>2. Práškový hasicí přístroj</a:t>
            </a:r>
            <a:br>
              <a:rPr lang="cs-CZ" sz="2400" dirty="0">
                <a:latin typeface="Times New Roman" panose="02020603050405020304" pitchFamily="18" charset="0"/>
                <a:cs typeface="Times New Roman" panose="02020603050405020304" pitchFamily="18" charset="0"/>
              </a:rPr>
            </a:br>
            <a:r>
              <a:rPr lang="cs-CZ" sz="2400" b="1" i="0" strike="noStrike" dirty="0">
                <a:effectLst/>
                <a:latin typeface="Times New Roman" panose="02020603050405020304" pitchFamily="18" charset="0"/>
                <a:cs typeface="Times New Roman" panose="02020603050405020304" pitchFamily="18" charset="0"/>
              </a:rPr>
              <a:t>3. Pěnový hasicí přístroj</a:t>
            </a:r>
            <a:br>
              <a:rPr lang="cs-CZ" sz="2400" dirty="0">
                <a:latin typeface="Times New Roman" panose="02020603050405020304" pitchFamily="18" charset="0"/>
                <a:cs typeface="Times New Roman" panose="02020603050405020304" pitchFamily="18" charset="0"/>
              </a:rPr>
            </a:br>
            <a:r>
              <a:rPr lang="cs-CZ" sz="2400" b="1" i="0" strike="noStrike" dirty="0">
                <a:effectLst/>
                <a:latin typeface="Times New Roman" panose="02020603050405020304" pitchFamily="18" charset="0"/>
                <a:cs typeface="Times New Roman" panose="02020603050405020304" pitchFamily="18" charset="0"/>
              </a:rPr>
              <a:t>4. Sněhový hasicí přístroj CO2</a:t>
            </a:r>
            <a:br>
              <a:rPr lang="cs-CZ" sz="2400" dirty="0">
                <a:latin typeface="Times New Roman" panose="02020603050405020304" pitchFamily="18" charset="0"/>
                <a:cs typeface="Times New Roman" panose="02020603050405020304" pitchFamily="18" charset="0"/>
              </a:rPr>
            </a:br>
            <a:r>
              <a:rPr lang="cs-CZ" sz="2400" b="1" i="0" strike="noStrike" dirty="0">
                <a:effectLst/>
                <a:latin typeface="Times New Roman" panose="02020603050405020304" pitchFamily="18" charset="0"/>
                <a:cs typeface="Times New Roman" panose="02020603050405020304" pitchFamily="18" charset="0"/>
              </a:rPr>
              <a:t>5. Plynový hasicí přístroj</a:t>
            </a:r>
            <a:br>
              <a:rPr lang="cs-CZ" sz="2400" dirty="0">
                <a:latin typeface="Times New Roman" panose="02020603050405020304" pitchFamily="18" charset="0"/>
                <a:cs typeface="Times New Roman" panose="02020603050405020304" pitchFamily="18" charset="0"/>
              </a:rPr>
            </a:br>
            <a:r>
              <a:rPr lang="cs-CZ" sz="2400" b="1" i="0" strike="noStrike" dirty="0">
                <a:effectLst/>
                <a:latin typeface="Times New Roman" panose="02020603050405020304" pitchFamily="18" charset="0"/>
                <a:cs typeface="Times New Roman" panose="02020603050405020304" pitchFamily="18" charset="0"/>
              </a:rPr>
              <a:t>6. Chemický hasicí přístroj</a:t>
            </a:r>
            <a:br>
              <a:rPr lang="cs-CZ" sz="2400" dirty="0">
                <a:latin typeface="Times New Roman" panose="02020603050405020304" pitchFamily="18" charset="0"/>
                <a:cs typeface="Times New Roman" panose="02020603050405020304" pitchFamily="18" charset="0"/>
              </a:rPr>
            </a:br>
            <a:r>
              <a:rPr lang="cs-CZ" sz="2400" b="1" i="0" strike="noStrike" dirty="0">
                <a:effectLst/>
                <a:latin typeface="Times New Roman" panose="02020603050405020304" pitchFamily="18" charset="0"/>
                <a:cs typeface="Times New Roman" panose="02020603050405020304" pitchFamily="18" charset="0"/>
              </a:rPr>
              <a:t>7. Speciální hasicí přístroj na tuky</a:t>
            </a:r>
            <a:endParaRPr lang="cs-CZ" sz="2400"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51138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22AF24-7E57-4474-87A8-81A9FA90E540}"/>
              </a:ext>
            </a:extLst>
          </p:cNvPr>
          <p:cNvSpPr>
            <a:spLocks noGrp="1"/>
          </p:cNvSpPr>
          <p:nvPr>
            <p:ph type="title"/>
          </p:nvPr>
        </p:nvSpPr>
        <p:spPr/>
        <p:txBody>
          <a:bodyPr/>
          <a:lstStyle/>
          <a:p>
            <a:r>
              <a:rPr lang="cs-CZ" dirty="0"/>
              <a:t>Hasicí přístroje</a:t>
            </a:r>
          </a:p>
        </p:txBody>
      </p:sp>
      <p:graphicFrame>
        <p:nvGraphicFramePr>
          <p:cNvPr id="4" name="Tabulka 4">
            <a:extLst>
              <a:ext uri="{FF2B5EF4-FFF2-40B4-BE49-F238E27FC236}">
                <a16:creationId xmlns:a16="http://schemas.microsoft.com/office/drawing/2014/main" id="{177EF7BD-C13D-4D55-9B76-481BA622CEAC}"/>
              </a:ext>
            </a:extLst>
          </p:cNvPr>
          <p:cNvGraphicFramePr>
            <a:graphicFrameLocks noGrp="1"/>
          </p:cNvGraphicFramePr>
          <p:nvPr>
            <p:ph idx="1"/>
            <p:extLst>
              <p:ext uri="{D42A27DB-BD31-4B8C-83A1-F6EECF244321}">
                <p14:modId xmlns:p14="http://schemas.microsoft.com/office/powerpoint/2010/main" val="1506549015"/>
              </p:ext>
            </p:extLst>
          </p:nvPr>
        </p:nvGraphicFramePr>
        <p:xfrm>
          <a:off x="428625" y="1825625"/>
          <a:ext cx="10925177" cy="3337560"/>
        </p:xfrm>
        <a:graphic>
          <a:graphicData uri="http://schemas.openxmlformats.org/drawingml/2006/table">
            <a:tbl>
              <a:tblPr firstRow="1" bandRow="1">
                <a:tableStyleId>{5C22544A-7EE6-4342-B048-85BDC9FD1C3A}</a:tableStyleId>
              </a:tblPr>
              <a:tblGrid>
                <a:gridCol w="2080527">
                  <a:extLst>
                    <a:ext uri="{9D8B030D-6E8A-4147-A177-3AD203B41FA5}">
                      <a16:colId xmlns:a16="http://schemas.microsoft.com/office/drawing/2014/main" val="126822456"/>
                    </a:ext>
                  </a:extLst>
                </a:gridCol>
                <a:gridCol w="1561198">
                  <a:extLst>
                    <a:ext uri="{9D8B030D-6E8A-4147-A177-3AD203B41FA5}">
                      <a16:colId xmlns:a16="http://schemas.microsoft.com/office/drawing/2014/main" val="242135122"/>
                    </a:ext>
                  </a:extLst>
                </a:gridCol>
                <a:gridCol w="1820863">
                  <a:extLst>
                    <a:ext uri="{9D8B030D-6E8A-4147-A177-3AD203B41FA5}">
                      <a16:colId xmlns:a16="http://schemas.microsoft.com/office/drawing/2014/main" val="3680947433"/>
                    </a:ext>
                  </a:extLst>
                </a:gridCol>
                <a:gridCol w="1820863">
                  <a:extLst>
                    <a:ext uri="{9D8B030D-6E8A-4147-A177-3AD203B41FA5}">
                      <a16:colId xmlns:a16="http://schemas.microsoft.com/office/drawing/2014/main" val="1781440584"/>
                    </a:ext>
                  </a:extLst>
                </a:gridCol>
                <a:gridCol w="1820863">
                  <a:extLst>
                    <a:ext uri="{9D8B030D-6E8A-4147-A177-3AD203B41FA5}">
                      <a16:colId xmlns:a16="http://schemas.microsoft.com/office/drawing/2014/main" val="488033797"/>
                    </a:ext>
                  </a:extLst>
                </a:gridCol>
                <a:gridCol w="1820863">
                  <a:extLst>
                    <a:ext uri="{9D8B030D-6E8A-4147-A177-3AD203B41FA5}">
                      <a16:colId xmlns:a16="http://schemas.microsoft.com/office/drawing/2014/main" val="4034965772"/>
                    </a:ext>
                  </a:extLst>
                </a:gridCol>
              </a:tblGrid>
              <a:tr h="370840">
                <a:tc rowSpan="2">
                  <a:txBody>
                    <a:bodyPr/>
                    <a:lstStyle/>
                    <a:p>
                      <a:pPr algn="ctr"/>
                      <a:r>
                        <a:rPr lang="cs-CZ" dirty="0"/>
                        <a:t>Hasivo</a:t>
                      </a:r>
                    </a:p>
                  </a:txBody>
                  <a:tcPr/>
                </a:tc>
                <a:tc gridSpan="5">
                  <a:txBody>
                    <a:bodyPr/>
                    <a:lstStyle/>
                    <a:p>
                      <a:pPr algn="r"/>
                      <a:r>
                        <a:rPr lang="cs-CZ" dirty="0"/>
                        <a:t>Třída požáru</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4156538708"/>
                  </a:ext>
                </a:extLst>
              </a:tr>
              <a:tr h="370840">
                <a:tc vMerge="1">
                  <a:txBody>
                    <a:bodyPr/>
                    <a:lstStyle/>
                    <a:p>
                      <a:endParaRPr lang="cs-CZ" dirty="0"/>
                    </a:p>
                  </a:txBody>
                  <a:tcPr/>
                </a:tc>
                <a:tc>
                  <a:txBody>
                    <a:bodyPr/>
                    <a:lstStyle/>
                    <a:p>
                      <a:pPr algn="ctr"/>
                      <a:r>
                        <a:rPr lang="cs-CZ" dirty="0"/>
                        <a:t>A</a:t>
                      </a:r>
                    </a:p>
                  </a:txBody>
                  <a:tcPr/>
                </a:tc>
                <a:tc>
                  <a:txBody>
                    <a:bodyPr/>
                    <a:lstStyle/>
                    <a:p>
                      <a:pPr algn="ctr"/>
                      <a:r>
                        <a:rPr lang="cs-CZ" dirty="0"/>
                        <a:t>B</a:t>
                      </a:r>
                    </a:p>
                  </a:txBody>
                  <a:tcPr/>
                </a:tc>
                <a:tc>
                  <a:txBody>
                    <a:bodyPr/>
                    <a:lstStyle/>
                    <a:p>
                      <a:pPr algn="ctr"/>
                      <a:r>
                        <a:rPr lang="cs-CZ" dirty="0"/>
                        <a:t>C</a:t>
                      </a:r>
                    </a:p>
                  </a:txBody>
                  <a:tcPr/>
                </a:tc>
                <a:tc>
                  <a:txBody>
                    <a:bodyPr/>
                    <a:lstStyle/>
                    <a:p>
                      <a:pPr algn="ctr"/>
                      <a:r>
                        <a:rPr lang="cs-CZ" dirty="0"/>
                        <a:t>D</a:t>
                      </a:r>
                    </a:p>
                  </a:txBody>
                  <a:tcPr/>
                </a:tc>
                <a:tc>
                  <a:txBody>
                    <a:bodyPr/>
                    <a:lstStyle/>
                    <a:p>
                      <a:pPr algn="ctr"/>
                      <a:r>
                        <a:rPr lang="cs-CZ" dirty="0"/>
                        <a:t>F</a:t>
                      </a:r>
                    </a:p>
                  </a:txBody>
                  <a:tcPr/>
                </a:tc>
                <a:extLst>
                  <a:ext uri="{0D108BD9-81ED-4DB2-BD59-A6C34878D82A}">
                    <a16:rowId xmlns:a16="http://schemas.microsoft.com/office/drawing/2014/main" val="2479352900"/>
                  </a:ext>
                </a:extLst>
              </a:tr>
              <a:tr h="370840">
                <a:tc>
                  <a:txBody>
                    <a:bodyPr/>
                    <a:lstStyle/>
                    <a:p>
                      <a:r>
                        <a:rPr lang="cs-CZ" dirty="0"/>
                        <a:t>Voda</a:t>
                      </a:r>
                    </a:p>
                  </a:txBody>
                  <a:tcPr/>
                </a:tc>
                <a:tc>
                  <a:txBody>
                    <a:bodyPr/>
                    <a:lstStyle/>
                    <a:p>
                      <a:pPr algn="ctr"/>
                      <a:r>
                        <a:rPr lang="cs-CZ" dirty="0"/>
                        <a:t>+++</a:t>
                      </a:r>
                    </a:p>
                  </a:txBody>
                  <a:tcPr>
                    <a:solidFill>
                      <a:srgbClr val="92D050"/>
                    </a:solidFill>
                  </a:tcPr>
                </a:tc>
                <a:tc>
                  <a:txBody>
                    <a:bodyPr/>
                    <a:lstStyle/>
                    <a:p>
                      <a:pPr algn="ctr"/>
                      <a:r>
                        <a:rPr lang="cs-CZ" dirty="0"/>
                        <a:t>+</a:t>
                      </a:r>
                    </a:p>
                  </a:txBody>
                  <a:tcPr>
                    <a:solidFill>
                      <a:srgbClr val="FFC000"/>
                    </a:solidFill>
                  </a:tcPr>
                </a:tc>
                <a:tc>
                  <a:txBody>
                    <a:bodyPr/>
                    <a:lstStyle/>
                    <a:p>
                      <a:pPr algn="ctr"/>
                      <a:r>
                        <a:rPr lang="cs-CZ" dirty="0"/>
                        <a:t>+</a:t>
                      </a:r>
                    </a:p>
                  </a:txBody>
                  <a:tcPr>
                    <a:solidFill>
                      <a:srgbClr val="FFC000"/>
                    </a:solidFill>
                  </a:tcPr>
                </a:tc>
                <a:tc>
                  <a:txBody>
                    <a:bodyPr/>
                    <a:lstStyle/>
                    <a:p>
                      <a:pPr algn="ctr"/>
                      <a:r>
                        <a:rPr lang="cs-CZ" dirty="0"/>
                        <a:t>-</a:t>
                      </a:r>
                    </a:p>
                  </a:txBody>
                  <a:tcPr>
                    <a:solidFill>
                      <a:srgbClr val="E270D7"/>
                    </a:solidFill>
                  </a:tcPr>
                </a:tc>
                <a:tc>
                  <a:txBody>
                    <a:bodyPr/>
                    <a:lstStyle/>
                    <a:p>
                      <a:pPr algn="ctr"/>
                      <a:r>
                        <a:rPr lang="cs-CZ" dirty="0"/>
                        <a:t>-</a:t>
                      </a:r>
                    </a:p>
                  </a:txBody>
                  <a:tcPr>
                    <a:solidFill>
                      <a:srgbClr val="FF0000"/>
                    </a:solidFill>
                  </a:tcPr>
                </a:tc>
                <a:extLst>
                  <a:ext uri="{0D108BD9-81ED-4DB2-BD59-A6C34878D82A}">
                    <a16:rowId xmlns:a16="http://schemas.microsoft.com/office/drawing/2014/main" val="987657756"/>
                  </a:ext>
                </a:extLst>
              </a:tr>
              <a:tr h="370840">
                <a:tc>
                  <a:txBody>
                    <a:bodyPr/>
                    <a:lstStyle/>
                    <a:p>
                      <a:r>
                        <a:rPr lang="cs-CZ" dirty="0"/>
                        <a:t>Hasicí pěna</a:t>
                      </a:r>
                    </a:p>
                  </a:txBody>
                  <a:tcPr/>
                </a:tc>
                <a:tc>
                  <a:txBody>
                    <a:bodyPr/>
                    <a:lstStyle/>
                    <a:p>
                      <a:pPr algn="ctr"/>
                      <a:r>
                        <a:rPr lang="cs-CZ" dirty="0"/>
                        <a:t>++</a:t>
                      </a:r>
                    </a:p>
                  </a:txBody>
                  <a:tcPr>
                    <a:solidFill>
                      <a:srgbClr val="00B0F0"/>
                    </a:solidFill>
                  </a:tcPr>
                </a:tc>
                <a:tc>
                  <a:txBody>
                    <a:bodyPr/>
                    <a:lstStyle/>
                    <a:p>
                      <a:pPr algn="ctr"/>
                      <a:r>
                        <a:rPr lang="cs-CZ" dirty="0"/>
                        <a:t>+++</a:t>
                      </a:r>
                    </a:p>
                  </a:txBody>
                  <a:tcPr>
                    <a:solidFill>
                      <a:srgbClr val="92D050"/>
                    </a:solidFill>
                  </a:tcPr>
                </a:tc>
                <a:tc>
                  <a:txBody>
                    <a:bodyPr/>
                    <a:lstStyle/>
                    <a:p>
                      <a:pPr algn="ctr"/>
                      <a:r>
                        <a:rPr lang="cs-CZ" dirty="0"/>
                        <a:t>-</a:t>
                      </a:r>
                    </a:p>
                  </a:txBody>
                  <a:tcPr>
                    <a:solidFill>
                      <a:srgbClr val="E270D7"/>
                    </a:solidFill>
                  </a:tcPr>
                </a:tc>
                <a:tc>
                  <a:txBody>
                    <a:bodyPr/>
                    <a:lstStyle/>
                    <a:p>
                      <a:pPr algn="ctr"/>
                      <a:r>
                        <a:rPr lang="cs-CZ" dirty="0"/>
                        <a:t>-</a:t>
                      </a:r>
                    </a:p>
                  </a:txBody>
                  <a:tcPr>
                    <a:solidFill>
                      <a:srgbClr val="E270D7"/>
                    </a:solidFill>
                  </a:tcPr>
                </a:tc>
                <a:tc>
                  <a:txBody>
                    <a:bodyPr/>
                    <a:lstStyle/>
                    <a:p>
                      <a:pPr algn="ctr"/>
                      <a:r>
                        <a:rPr lang="cs-CZ" dirty="0"/>
                        <a:t>+</a:t>
                      </a:r>
                    </a:p>
                  </a:txBody>
                  <a:tcPr>
                    <a:solidFill>
                      <a:srgbClr val="FFC000"/>
                    </a:solidFill>
                  </a:tcPr>
                </a:tc>
                <a:extLst>
                  <a:ext uri="{0D108BD9-81ED-4DB2-BD59-A6C34878D82A}">
                    <a16:rowId xmlns:a16="http://schemas.microsoft.com/office/drawing/2014/main" val="2865477323"/>
                  </a:ext>
                </a:extLst>
              </a:tr>
              <a:tr h="370840">
                <a:tc>
                  <a:txBody>
                    <a:bodyPr/>
                    <a:lstStyle/>
                    <a:p>
                      <a:r>
                        <a:rPr lang="cs-CZ" dirty="0"/>
                        <a:t>Hasicí prášek BC</a:t>
                      </a:r>
                    </a:p>
                  </a:txBody>
                  <a:tcPr/>
                </a:tc>
                <a:tc>
                  <a:txBody>
                    <a:bodyPr/>
                    <a:lstStyle/>
                    <a:p>
                      <a:pPr algn="ctr"/>
                      <a:r>
                        <a:rPr lang="cs-CZ" dirty="0"/>
                        <a:t>+</a:t>
                      </a:r>
                    </a:p>
                  </a:txBody>
                  <a:tcP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a:t>
                      </a:r>
                    </a:p>
                  </a:txBody>
                  <a:tcP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a:t>
                      </a:r>
                    </a:p>
                  </a:txBody>
                  <a:tcPr>
                    <a:solidFill>
                      <a:srgbClr val="00B0F0"/>
                    </a:solidFill>
                  </a:tcPr>
                </a:tc>
                <a:tc>
                  <a:txBody>
                    <a:bodyPr/>
                    <a:lstStyle/>
                    <a:p>
                      <a:pPr algn="ctr"/>
                      <a:r>
                        <a:rPr lang="cs-CZ" dirty="0"/>
                        <a:t>-</a:t>
                      </a:r>
                    </a:p>
                  </a:txBody>
                  <a:tcPr>
                    <a:solidFill>
                      <a:srgbClr val="E270D7"/>
                    </a:solidFill>
                  </a:tcPr>
                </a:tc>
                <a:tc>
                  <a:txBody>
                    <a:bodyPr/>
                    <a:lstStyle/>
                    <a:p>
                      <a:pPr algn="ctr"/>
                      <a:r>
                        <a:rPr lang="cs-CZ" dirty="0"/>
                        <a:t>-</a:t>
                      </a:r>
                    </a:p>
                  </a:txBody>
                  <a:tcPr>
                    <a:solidFill>
                      <a:srgbClr val="E270D7"/>
                    </a:solidFill>
                  </a:tcPr>
                </a:tc>
                <a:extLst>
                  <a:ext uri="{0D108BD9-81ED-4DB2-BD59-A6C34878D82A}">
                    <a16:rowId xmlns:a16="http://schemas.microsoft.com/office/drawing/2014/main" val="3872364598"/>
                  </a:ext>
                </a:extLst>
              </a:tr>
              <a:tr h="370840">
                <a:tc>
                  <a:txBody>
                    <a:bodyPr/>
                    <a:lstStyle/>
                    <a:p>
                      <a:r>
                        <a:rPr lang="cs-CZ" dirty="0"/>
                        <a:t>Hasicí prášek ABC</a:t>
                      </a:r>
                    </a:p>
                  </a:txBody>
                  <a:tcPr/>
                </a:tc>
                <a:tc>
                  <a:txBody>
                    <a:bodyPr/>
                    <a:lstStyle/>
                    <a:p>
                      <a:pPr algn="ctr"/>
                      <a:r>
                        <a:rPr lang="cs-CZ" dirty="0"/>
                        <a:t>++</a:t>
                      </a:r>
                    </a:p>
                  </a:txBody>
                  <a:tcPr>
                    <a:solidFill>
                      <a:srgbClr val="00B0F0"/>
                    </a:solidFill>
                  </a:tcPr>
                </a:tc>
                <a:tc>
                  <a:txBody>
                    <a:bodyPr/>
                    <a:lstStyle/>
                    <a:p>
                      <a:pPr algn="ctr"/>
                      <a:r>
                        <a:rPr lang="cs-CZ" dirty="0"/>
                        <a:t>++</a:t>
                      </a:r>
                    </a:p>
                  </a:txBody>
                  <a:tcPr>
                    <a:solidFill>
                      <a:srgbClr val="00B0F0"/>
                    </a:solidFill>
                  </a:tcPr>
                </a:tc>
                <a:tc>
                  <a:txBody>
                    <a:bodyPr/>
                    <a:lstStyle/>
                    <a:p>
                      <a:pPr algn="ctr"/>
                      <a:r>
                        <a:rPr lang="cs-CZ" dirty="0"/>
                        <a:t>++</a:t>
                      </a:r>
                    </a:p>
                  </a:txBody>
                  <a:tcPr>
                    <a:solidFill>
                      <a:srgbClr val="00B0F0"/>
                    </a:solidFill>
                  </a:tcPr>
                </a:tc>
                <a:tc>
                  <a:txBody>
                    <a:bodyPr/>
                    <a:lstStyle/>
                    <a:p>
                      <a:pPr algn="ctr"/>
                      <a:r>
                        <a:rPr lang="cs-CZ" dirty="0"/>
                        <a:t>-</a:t>
                      </a:r>
                    </a:p>
                  </a:txBody>
                  <a:tcPr>
                    <a:solidFill>
                      <a:srgbClr val="E270D7"/>
                    </a:solidFill>
                  </a:tcPr>
                </a:tc>
                <a:tc>
                  <a:txBody>
                    <a:bodyPr/>
                    <a:lstStyle/>
                    <a:p>
                      <a:pPr algn="ctr"/>
                      <a:r>
                        <a:rPr lang="cs-CZ" dirty="0"/>
                        <a:t>-</a:t>
                      </a:r>
                    </a:p>
                  </a:txBody>
                  <a:tcPr>
                    <a:solidFill>
                      <a:srgbClr val="E270D7"/>
                    </a:solidFill>
                  </a:tcPr>
                </a:tc>
                <a:extLst>
                  <a:ext uri="{0D108BD9-81ED-4DB2-BD59-A6C34878D82A}">
                    <a16:rowId xmlns:a16="http://schemas.microsoft.com/office/drawing/2014/main" val="1189531700"/>
                  </a:ext>
                </a:extLst>
              </a:tr>
              <a:tr h="370840">
                <a:tc>
                  <a:txBody>
                    <a:bodyPr/>
                    <a:lstStyle/>
                    <a:p>
                      <a:r>
                        <a:rPr lang="cs-CZ" dirty="0"/>
                        <a:t>Hasicí prášek D</a:t>
                      </a:r>
                    </a:p>
                  </a:txBody>
                  <a:tcPr/>
                </a:tc>
                <a:tc>
                  <a:txBody>
                    <a:bodyPr/>
                    <a:lstStyle/>
                    <a:p>
                      <a:pPr algn="ctr"/>
                      <a:r>
                        <a:rPr lang="cs-CZ" dirty="0"/>
                        <a:t>-</a:t>
                      </a:r>
                    </a:p>
                  </a:txBody>
                  <a:tcPr>
                    <a:solidFill>
                      <a:srgbClr val="E270D7"/>
                    </a:solidFill>
                  </a:tcPr>
                </a:tc>
                <a:tc>
                  <a:txBody>
                    <a:bodyPr/>
                    <a:lstStyle/>
                    <a:p>
                      <a:pPr algn="ctr"/>
                      <a:r>
                        <a:rPr lang="cs-CZ" dirty="0"/>
                        <a:t>-</a:t>
                      </a:r>
                    </a:p>
                  </a:txBody>
                  <a:tcPr>
                    <a:solidFill>
                      <a:srgbClr val="E270D7"/>
                    </a:solidFill>
                  </a:tcPr>
                </a:tc>
                <a:tc>
                  <a:txBody>
                    <a:bodyPr/>
                    <a:lstStyle/>
                    <a:p>
                      <a:pPr algn="ctr"/>
                      <a:r>
                        <a:rPr lang="cs-CZ" dirty="0"/>
                        <a:t>--</a:t>
                      </a:r>
                    </a:p>
                  </a:txBody>
                  <a:tcPr>
                    <a:solidFill>
                      <a:srgbClr val="FF0000"/>
                    </a:solidFill>
                  </a:tcPr>
                </a:tc>
                <a:tc>
                  <a:txBody>
                    <a:bodyPr/>
                    <a:lstStyle/>
                    <a:p>
                      <a:pPr algn="ctr"/>
                      <a:r>
                        <a:rPr lang="cs-CZ" dirty="0"/>
                        <a:t>++</a:t>
                      </a:r>
                    </a:p>
                  </a:txBody>
                  <a:tcPr>
                    <a:solidFill>
                      <a:srgbClr val="00B0F0"/>
                    </a:solidFill>
                  </a:tcPr>
                </a:tc>
                <a:tc>
                  <a:txBody>
                    <a:bodyPr/>
                    <a:lstStyle/>
                    <a:p>
                      <a:pPr algn="ctr"/>
                      <a:r>
                        <a:rPr lang="cs-CZ" dirty="0"/>
                        <a:t>-</a:t>
                      </a:r>
                    </a:p>
                  </a:txBody>
                  <a:tcPr>
                    <a:solidFill>
                      <a:srgbClr val="E270D7"/>
                    </a:solidFill>
                  </a:tcPr>
                </a:tc>
                <a:extLst>
                  <a:ext uri="{0D108BD9-81ED-4DB2-BD59-A6C34878D82A}">
                    <a16:rowId xmlns:a16="http://schemas.microsoft.com/office/drawing/2014/main" val="2683523763"/>
                  </a:ext>
                </a:extLst>
              </a:tr>
              <a:tr h="370840">
                <a:tc>
                  <a:txBody>
                    <a:bodyPr/>
                    <a:lstStyle/>
                    <a:p>
                      <a:r>
                        <a:rPr lang="cs-CZ" dirty="0"/>
                        <a:t>Halony</a:t>
                      </a:r>
                    </a:p>
                  </a:txBody>
                  <a:tcPr/>
                </a:tc>
                <a:tc>
                  <a:txBody>
                    <a:bodyPr/>
                    <a:lstStyle/>
                    <a:p>
                      <a:pPr algn="ctr"/>
                      <a:r>
                        <a:rPr lang="cs-CZ" dirty="0"/>
                        <a:t>-</a:t>
                      </a:r>
                    </a:p>
                  </a:txBody>
                  <a:tcPr>
                    <a:solidFill>
                      <a:srgbClr val="E270D7"/>
                    </a:solidFill>
                  </a:tcPr>
                </a:tc>
                <a:tc>
                  <a:txBody>
                    <a:bodyPr/>
                    <a:lstStyle/>
                    <a:p>
                      <a:pPr algn="ctr"/>
                      <a:r>
                        <a:rPr lang="cs-CZ" dirty="0"/>
                        <a:t>++</a:t>
                      </a:r>
                    </a:p>
                  </a:txBody>
                  <a:tcPr>
                    <a:solidFill>
                      <a:srgbClr val="00B0F0"/>
                    </a:solidFill>
                  </a:tcPr>
                </a:tc>
                <a:tc>
                  <a:txBody>
                    <a:bodyPr/>
                    <a:lstStyle/>
                    <a:p>
                      <a:pPr algn="ctr"/>
                      <a:r>
                        <a:rPr lang="cs-CZ" dirty="0"/>
                        <a:t>++</a:t>
                      </a:r>
                    </a:p>
                  </a:txBody>
                  <a:tcPr>
                    <a:solidFill>
                      <a:srgbClr val="00B0F0"/>
                    </a:solidFill>
                  </a:tcPr>
                </a:tc>
                <a:tc>
                  <a:txBody>
                    <a:bodyPr/>
                    <a:lstStyle/>
                    <a:p>
                      <a:pPr algn="ctr"/>
                      <a:r>
                        <a:rPr lang="cs-CZ" dirty="0"/>
                        <a:t>--</a:t>
                      </a:r>
                    </a:p>
                  </a:txBody>
                  <a:tcPr>
                    <a:solidFill>
                      <a:srgbClr val="FF0000"/>
                    </a:solidFill>
                  </a:tcPr>
                </a:tc>
                <a:tc>
                  <a:txBody>
                    <a:bodyPr/>
                    <a:lstStyle/>
                    <a:p>
                      <a:pPr algn="ctr"/>
                      <a:r>
                        <a:rPr lang="cs-CZ" dirty="0"/>
                        <a:t>-</a:t>
                      </a:r>
                    </a:p>
                  </a:txBody>
                  <a:tcPr>
                    <a:solidFill>
                      <a:srgbClr val="E270D7"/>
                    </a:solidFill>
                  </a:tcPr>
                </a:tc>
                <a:extLst>
                  <a:ext uri="{0D108BD9-81ED-4DB2-BD59-A6C34878D82A}">
                    <a16:rowId xmlns:a16="http://schemas.microsoft.com/office/drawing/2014/main" val="213937177"/>
                  </a:ext>
                </a:extLst>
              </a:tr>
              <a:tr h="370840">
                <a:tc>
                  <a:txBody>
                    <a:bodyPr/>
                    <a:lstStyle/>
                    <a:p>
                      <a:r>
                        <a:rPr lang="cs-CZ" dirty="0"/>
                        <a:t>CO</a:t>
                      </a:r>
                      <a:r>
                        <a:rPr lang="cs-CZ" baseline="-25000" dirty="0"/>
                        <a:t>2</a:t>
                      </a:r>
                      <a:r>
                        <a:rPr lang="cs-CZ" baseline="0" dirty="0"/>
                        <a:t> (sníh)</a:t>
                      </a:r>
                      <a:endParaRPr lang="cs-CZ" dirty="0"/>
                    </a:p>
                  </a:txBody>
                  <a:tcPr/>
                </a:tc>
                <a:tc>
                  <a:txBody>
                    <a:bodyPr/>
                    <a:lstStyle/>
                    <a:p>
                      <a:pPr algn="ctr"/>
                      <a:r>
                        <a:rPr lang="cs-CZ" dirty="0"/>
                        <a:t>-</a:t>
                      </a:r>
                    </a:p>
                  </a:txBody>
                  <a:tcPr>
                    <a:solidFill>
                      <a:srgbClr val="E270D7"/>
                    </a:solidFill>
                  </a:tcPr>
                </a:tc>
                <a:tc>
                  <a:txBody>
                    <a:bodyPr/>
                    <a:lstStyle/>
                    <a:p>
                      <a:pPr algn="ctr"/>
                      <a:r>
                        <a:rPr lang="cs-CZ" dirty="0"/>
                        <a:t>++</a:t>
                      </a:r>
                    </a:p>
                  </a:txBody>
                  <a:tcPr>
                    <a:solidFill>
                      <a:srgbClr val="00B0F0"/>
                    </a:solidFill>
                  </a:tcPr>
                </a:tc>
                <a:tc>
                  <a:txBody>
                    <a:bodyPr/>
                    <a:lstStyle/>
                    <a:p>
                      <a:pPr algn="ctr"/>
                      <a:r>
                        <a:rPr lang="cs-CZ" dirty="0"/>
                        <a:t>++</a:t>
                      </a:r>
                    </a:p>
                  </a:txBody>
                  <a:tcPr>
                    <a:solidFill>
                      <a:srgbClr val="00B0F0"/>
                    </a:solidFill>
                  </a:tcPr>
                </a:tc>
                <a:tc>
                  <a:txBody>
                    <a:bodyPr/>
                    <a:lstStyle/>
                    <a:p>
                      <a:pPr algn="ctr"/>
                      <a:r>
                        <a:rPr lang="cs-CZ" dirty="0"/>
                        <a:t>-</a:t>
                      </a:r>
                    </a:p>
                  </a:txBody>
                  <a:tcPr>
                    <a:solidFill>
                      <a:srgbClr val="E270D7"/>
                    </a:solidFill>
                  </a:tcPr>
                </a:tc>
                <a:tc>
                  <a:txBody>
                    <a:bodyPr/>
                    <a:lstStyle/>
                    <a:p>
                      <a:pPr algn="ctr"/>
                      <a:r>
                        <a:rPr lang="cs-CZ" dirty="0"/>
                        <a:t>-</a:t>
                      </a:r>
                    </a:p>
                  </a:txBody>
                  <a:tcPr>
                    <a:solidFill>
                      <a:srgbClr val="E270D7"/>
                    </a:solidFill>
                  </a:tcPr>
                </a:tc>
                <a:extLst>
                  <a:ext uri="{0D108BD9-81ED-4DB2-BD59-A6C34878D82A}">
                    <a16:rowId xmlns:a16="http://schemas.microsoft.com/office/drawing/2014/main" val="4046475426"/>
                  </a:ext>
                </a:extLst>
              </a:tr>
            </a:tbl>
          </a:graphicData>
        </a:graphic>
      </p:graphicFrame>
    </p:spTree>
    <p:extLst>
      <p:ext uri="{BB962C8B-B14F-4D97-AF65-F5344CB8AC3E}">
        <p14:creationId xmlns:p14="http://schemas.microsoft.com/office/powerpoint/2010/main" val="311041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0BD07C4-F4F8-4405-BC52-2188E1C1AFA7}"/>
              </a:ext>
            </a:extLst>
          </p:cNvPr>
          <p:cNvSpPr>
            <a:spLocks noGrp="1"/>
          </p:cNvSpPr>
          <p:nvPr>
            <p:ph type="title"/>
          </p:nvPr>
        </p:nvSpPr>
        <p:spPr>
          <a:xfrm>
            <a:off x="762001" y="457201"/>
            <a:ext cx="6669740" cy="923364"/>
          </a:xfrm>
        </p:spPr>
        <p:txBody>
          <a:bodyPr anchor="b">
            <a:normAutofit/>
          </a:bodyPr>
          <a:lstStyle/>
          <a:p>
            <a:r>
              <a:rPr lang="cs-CZ" sz="4000" dirty="0"/>
              <a:t>Hlásič požáru (úniku CO, plynu)</a:t>
            </a:r>
          </a:p>
        </p:txBody>
      </p:sp>
      <p:sp>
        <p:nvSpPr>
          <p:cNvPr id="3" name="Zástupný obsah 2">
            <a:extLst>
              <a:ext uri="{FF2B5EF4-FFF2-40B4-BE49-F238E27FC236}">
                <a16:creationId xmlns:a16="http://schemas.microsoft.com/office/drawing/2014/main" id="{903E1845-5EA8-4D2A-BB40-8CC856C64789}"/>
              </a:ext>
            </a:extLst>
          </p:cNvPr>
          <p:cNvSpPr>
            <a:spLocks noGrp="1"/>
          </p:cNvSpPr>
          <p:nvPr>
            <p:ph idx="1"/>
          </p:nvPr>
        </p:nvSpPr>
        <p:spPr>
          <a:xfrm>
            <a:off x="177553" y="1550894"/>
            <a:ext cx="7975845" cy="4849478"/>
          </a:xfrm>
        </p:spPr>
        <p:txBody>
          <a:bodyPr>
            <a:normAutofit lnSpcReduction="10000"/>
          </a:bodyPr>
          <a:lstStyle/>
          <a:p>
            <a:r>
              <a:rPr lang="cs-CZ" sz="2400" dirty="0"/>
              <a:t>Jednoduché zařízení, které včas detekuje vznikající požár (únik CO, plynu) a vyvolá akustický poplach</a:t>
            </a:r>
          </a:p>
          <a:p>
            <a:r>
              <a:rPr lang="cs-CZ" sz="2400" dirty="0"/>
              <a:t>Zařízení je napájeno baterií. Konec životnosti baterie je signalizován opakovaným pípáním hlásiče</a:t>
            </a:r>
          </a:p>
          <a:p>
            <a:r>
              <a:rPr lang="cs-CZ" sz="2400" dirty="0"/>
              <a:t>Je možné vzájemně propojit několik hlásičů s tím, že v případě výstražné reakce jednoho hlásiče, jsou zapnuty i hlásiče ostatní (např. čidlo reagující na kouř v garáži, spustí čidlo v ložnici)</a:t>
            </a:r>
          </a:p>
          <a:p>
            <a:r>
              <a:rPr lang="cs-CZ" sz="2400" dirty="0"/>
              <a:t>Nákup hlásiče doporučujeme realizovat u specializovaného prodejce, který vám poradí s instalací.</a:t>
            </a:r>
          </a:p>
          <a:p>
            <a:r>
              <a:rPr lang="cs-CZ" sz="2400" dirty="0"/>
              <a:t>Výrobek musí odpovídat platným normám a mít označení „CE“</a:t>
            </a:r>
          </a:p>
          <a:p>
            <a:r>
              <a:rPr lang="cs-CZ" sz="2400" dirty="0"/>
              <a:t>Instalace hlásiče je rychlá a jednoduchá. Při jeho instalaci postupujte dle návodu výrobce. </a:t>
            </a:r>
          </a:p>
        </p:txBody>
      </p:sp>
      <p:pic>
        <p:nvPicPr>
          <p:cNvPr id="2050" name="Picture 2" descr="detektor kouře">
            <a:extLst>
              <a:ext uri="{FF2B5EF4-FFF2-40B4-BE49-F238E27FC236}">
                <a16:creationId xmlns:a16="http://schemas.microsoft.com/office/drawing/2014/main" id="{91DF003F-3FC4-443F-B2B0-6ACEE992FF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55988" y="799365"/>
            <a:ext cx="2160424" cy="2210153"/>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F0010E7E-F414-4FE3-8B3E-D93CC7C4DB73}"/>
              </a:ext>
            </a:extLst>
          </p:cNvPr>
          <p:cNvPicPr>
            <a:picLocks noChangeAspect="1"/>
          </p:cNvPicPr>
          <p:nvPr/>
        </p:nvPicPr>
        <p:blipFill>
          <a:blip r:embed="rId3"/>
          <a:stretch>
            <a:fillRect/>
          </a:stretch>
        </p:blipFill>
        <p:spPr>
          <a:xfrm>
            <a:off x="8431058" y="3375824"/>
            <a:ext cx="2181573" cy="2243263"/>
          </a:xfrm>
          <a:prstGeom prst="rect">
            <a:avLst/>
          </a:prstGeom>
        </p:spPr>
      </p:pic>
      <p:sp>
        <p:nvSpPr>
          <p:cNvPr id="2057" name="Rectangle 205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2768242A-4EBD-41F7-B78E-4CC6E9D61965}"/>
              </a:ext>
            </a:extLst>
          </p:cNvPr>
          <p:cNvSpPr txBox="1"/>
          <p:nvPr/>
        </p:nvSpPr>
        <p:spPr>
          <a:xfrm>
            <a:off x="8858046" y="614272"/>
            <a:ext cx="1426544" cy="369332"/>
          </a:xfrm>
          <a:prstGeom prst="rect">
            <a:avLst/>
          </a:prstGeom>
          <a:noFill/>
        </p:spPr>
        <p:txBody>
          <a:bodyPr wrap="none" rtlCol="0">
            <a:spAutoFit/>
          </a:bodyPr>
          <a:lstStyle/>
          <a:p>
            <a:r>
              <a:rPr lang="cs-CZ" dirty="0"/>
              <a:t>Hlásič požáru</a:t>
            </a:r>
          </a:p>
        </p:txBody>
      </p:sp>
      <p:sp>
        <p:nvSpPr>
          <p:cNvPr id="10" name="TextovéPole 9">
            <a:extLst>
              <a:ext uri="{FF2B5EF4-FFF2-40B4-BE49-F238E27FC236}">
                <a16:creationId xmlns:a16="http://schemas.microsoft.com/office/drawing/2014/main" id="{9E2827FD-5762-4F2A-8471-71ED05E81BAD}"/>
              </a:ext>
            </a:extLst>
          </p:cNvPr>
          <p:cNvSpPr txBox="1"/>
          <p:nvPr/>
        </p:nvSpPr>
        <p:spPr>
          <a:xfrm>
            <a:off x="8858046" y="3114535"/>
            <a:ext cx="1631985" cy="369332"/>
          </a:xfrm>
          <a:prstGeom prst="rect">
            <a:avLst/>
          </a:prstGeom>
          <a:noFill/>
        </p:spPr>
        <p:txBody>
          <a:bodyPr wrap="none" rtlCol="0">
            <a:spAutoFit/>
          </a:bodyPr>
          <a:lstStyle/>
          <a:p>
            <a:r>
              <a:rPr lang="cs-CZ" dirty="0"/>
              <a:t>Hlásič úniku CO</a:t>
            </a:r>
          </a:p>
        </p:txBody>
      </p:sp>
    </p:spTree>
    <p:extLst>
      <p:ext uri="{BB962C8B-B14F-4D97-AF65-F5344CB8AC3E}">
        <p14:creationId xmlns:p14="http://schemas.microsoft.com/office/powerpoint/2010/main" val="166629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8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2A61839-1475-4211-AB60-59931D18AD07}"/>
              </a:ext>
            </a:extLst>
          </p:cNvPr>
          <p:cNvSpPr>
            <a:spLocks noGrp="1"/>
          </p:cNvSpPr>
          <p:nvPr>
            <p:ph type="title"/>
          </p:nvPr>
        </p:nvSpPr>
        <p:spPr>
          <a:xfrm>
            <a:off x="495737" y="228601"/>
            <a:ext cx="6660777" cy="662608"/>
          </a:xfrm>
        </p:spPr>
        <p:txBody>
          <a:bodyPr anchor="b">
            <a:normAutofit/>
          </a:bodyPr>
          <a:lstStyle/>
          <a:p>
            <a:r>
              <a:rPr lang="cs-CZ" sz="4000" dirty="0"/>
              <a:t>Hlásič požáru (úniku CO, plynu)</a:t>
            </a:r>
          </a:p>
        </p:txBody>
      </p:sp>
      <p:sp>
        <p:nvSpPr>
          <p:cNvPr id="3" name="Zástupný obsah 2">
            <a:extLst>
              <a:ext uri="{FF2B5EF4-FFF2-40B4-BE49-F238E27FC236}">
                <a16:creationId xmlns:a16="http://schemas.microsoft.com/office/drawing/2014/main" id="{2A1010CB-1C09-4F58-86BC-A535EA7E6B68}"/>
              </a:ext>
            </a:extLst>
          </p:cNvPr>
          <p:cNvSpPr>
            <a:spLocks noGrp="1"/>
          </p:cNvSpPr>
          <p:nvPr>
            <p:ph idx="1"/>
          </p:nvPr>
        </p:nvSpPr>
        <p:spPr>
          <a:xfrm>
            <a:off x="71870" y="1119809"/>
            <a:ext cx="12120130" cy="5280563"/>
          </a:xfrm>
        </p:spPr>
        <p:txBody>
          <a:bodyPr>
            <a:normAutofit lnSpcReduction="10000"/>
          </a:bodyPr>
          <a:lstStyle/>
          <a:p>
            <a:pPr marL="0" indent="0">
              <a:buNone/>
            </a:pPr>
            <a:r>
              <a:rPr lang="cs-CZ" sz="2400" dirty="0"/>
              <a:t>Vhodné umístění hlásiče požáru:</a:t>
            </a:r>
          </a:p>
          <a:p>
            <a:pPr>
              <a:buFontTx/>
              <a:buChar char="-"/>
            </a:pPr>
            <a:r>
              <a:rPr lang="cs-CZ" sz="2400" dirty="0"/>
              <a:t>V ideálním případě ve všech obytných místnostech bytu/domu + garáži</a:t>
            </a:r>
          </a:p>
          <a:p>
            <a:pPr>
              <a:buFontTx/>
              <a:buChar char="-"/>
            </a:pPr>
            <a:r>
              <a:rPr lang="cs-CZ" sz="2400" dirty="0"/>
              <a:t>V případě montáže jednoho hlásiče v bytě vždy v centrální části, např. na chodbě</a:t>
            </a:r>
          </a:p>
          <a:p>
            <a:pPr>
              <a:buFontTx/>
              <a:buChar char="-"/>
            </a:pPr>
            <a:r>
              <a:rPr lang="cs-CZ" sz="2400" dirty="0"/>
              <a:t>V místnosti vždy doprostřed stropu (dle doporučení min. ve vzdálenosti 60 cm od stěny  a ve výšce max. 6 m od podlahy)</a:t>
            </a:r>
          </a:p>
          <a:p>
            <a:pPr>
              <a:buFontTx/>
              <a:buChar char="-"/>
            </a:pPr>
            <a:r>
              <a:rPr lang="cs-CZ" sz="2400" dirty="0"/>
              <a:t>V bytových domech také ve společných prostorech každého podlaží domu</a:t>
            </a:r>
          </a:p>
          <a:p>
            <a:pPr>
              <a:buFontTx/>
              <a:buChar char="-"/>
            </a:pPr>
            <a:r>
              <a:rPr lang="cs-CZ" sz="2400" dirty="0"/>
              <a:t>V místech s předpokládaným vznikem požáru (garáže, dílny)</a:t>
            </a:r>
          </a:p>
          <a:p>
            <a:pPr marL="0" indent="0">
              <a:buNone/>
            </a:pPr>
            <a:r>
              <a:rPr lang="cs-CZ" sz="2400" dirty="0"/>
              <a:t>Nevhodné umístění hlásiče požáru:</a:t>
            </a:r>
          </a:p>
          <a:p>
            <a:pPr>
              <a:buFontTx/>
              <a:buChar char="-"/>
            </a:pPr>
            <a:r>
              <a:rPr lang="cs-CZ" sz="2400" dirty="0"/>
              <a:t>Prašné a vlhké prostory</a:t>
            </a:r>
          </a:p>
          <a:p>
            <a:pPr>
              <a:buFontTx/>
              <a:buChar char="-"/>
            </a:pPr>
            <a:r>
              <a:rPr lang="cs-CZ" sz="2400" dirty="0"/>
              <a:t>Blízkost ventilátorů, tepelných zdrojů, svítidel nebo jiných zdrojů tepla</a:t>
            </a:r>
          </a:p>
          <a:p>
            <a:pPr>
              <a:buFontTx/>
              <a:buChar char="-"/>
            </a:pPr>
            <a:r>
              <a:rPr lang="cs-CZ" sz="2400" dirty="0"/>
              <a:t>Vrcholy půdních prostor střech ve tvaru písmene „A“</a:t>
            </a:r>
          </a:p>
          <a:p>
            <a:pPr>
              <a:buFontTx/>
              <a:buChar char="-"/>
            </a:pPr>
            <a:r>
              <a:rPr lang="cs-CZ" sz="2400" dirty="0"/>
              <a:t>Prostory s vysokou koncentrací cigaretového kouře, výparů barev, rozpouštědel a výfukových plynů</a:t>
            </a:r>
          </a:p>
        </p:txBody>
      </p:sp>
      <p:sp>
        <p:nvSpPr>
          <p:cNvPr id="3092" name="Rectangle 308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45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762AF-CCDB-4091-B5AD-55172B97E2C8}"/>
              </a:ext>
            </a:extLst>
          </p:cNvPr>
          <p:cNvSpPr>
            <a:spLocks noGrp="1"/>
          </p:cNvSpPr>
          <p:nvPr>
            <p:ph type="title"/>
          </p:nvPr>
        </p:nvSpPr>
        <p:spPr/>
        <p:txBody>
          <a:bodyPr/>
          <a:lstStyle/>
          <a:p>
            <a:r>
              <a:rPr lang="cs-CZ" sz="4400" dirty="0"/>
              <a:t>Hlásič požáru (úniku CO, plynu)</a:t>
            </a:r>
            <a:endParaRPr lang="cs-CZ" dirty="0"/>
          </a:p>
        </p:txBody>
      </p:sp>
      <p:sp>
        <p:nvSpPr>
          <p:cNvPr id="3" name="Zástupný obsah 2">
            <a:extLst>
              <a:ext uri="{FF2B5EF4-FFF2-40B4-BE49-F238E27FC236}">
                <a16:creationId xmlns:a16="http://schemas.microsoft.com/office/drawing/2014/main" id="{525E2845-1185-4A85-A25B-6773F3DB22B0}"/>
              </a:ext>
            </a:extLst>
          </p:cNvPr>
          <p:cNvSpPr>
            <a:spLocks noGrp="1"/>
          </p:cNvSpPr>
          <p:nvPr>
            <p:ph idx="1"/>
          </p:nvPr>
        </p:nvSpPr>
        <p:spPr/>
        <p:txBody>
          <a:bodyPr/>
          <a:lstStyle/>
          <a:p>
            <a:endParaRPr lang="cs-CZ" dirty="0"/>
          </a:p>
        </p:txBody>
      </p:sp>
      <p:pic>
        <p:nvPicPr>
          <p:cNvPr id="4" name="Picture 4" descr="Umístění hlásiče CO">
            <a:extLst>
              <a:ext uri="{FF2B5EF4-FFF2-40B4-BE49-F238E27FC236}">
                <a16:creationId xmlns:a16="http://schemas.microsoft.com/office/drawing/2014/main" id="{1452FEDC-82AD-4C02-85CA-0455CDB352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4449" y="3576918"/>
            <a:ext cx="5290413" cy="1917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místění hlásiče požáru">
            <a:extLst>
              <a:ext uri="{FF2B5EF4-FFF2-40B4-BE49-F238E27FC236}">
                <a16:creationId xmlns:a16="http://schemas.microsoft.com/office/drawing/2014/main" id="{232CFF45-A2A4-48FB-BD7A-0607D81467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778" y="1594066"/>
            <a:ext cx="5757980" cy="397301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21F9F0AC-B74F-4843-A802-67BAFDE616F0}"/>
              </a:ext>
            </a:extLst>
          </p:cNvPr>
          <p:cNvSpPr txBox="1"/>
          <p:nvPr/>
        </p:nvSpPr>
        <p:spPr>
          <a:xfrm>
            <a:off x="7454950" y="3059668"/>
            <a:ext cx="3599896" cy="369332"/>
          </a:xfrm>
          <a:prstGeom prst="rect">
            <a:avLst/>
          </a:prstGeom>
          <a:noFill/>
        </p:spPr>
        <p:txBody>
          <a:bodyPr wrap="none" rtlCol="0">
            <a:spAutoFit/>
          </a:bodyPr>
          <a:lstStyle/>
          <a:p>
            <a:r>
              <a:rPr lang="cs-CZ" dirty="0"/>
              <a:t>Vhodné rozmístění hlásičů úniku CO </a:t>
            </a:r>
          </a:p>
        </p:txBody>
      </p:sp>
    </p:spTree>
    <p:extLst>
      <p:ext uri="{BB962C8B-B14F-4D97-AF65-F5344CB8AC3E}">
        <p14:creationId xmlns:p14="http://schemas.microsoft.com/office/powerpoint/2010/main" val="343901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E2DBC3FA-1778-4542-A98E-723060F70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ypalování staré trávy způsobilo v posledních dnech téměř dvacet požárů">
            <a:extLst>
              <a:ext uri="{FF2B5EF4-FFF2-40B4-BE49-F238E27FC236}">
                <a16:creationId xmlns:a16="http://schemas.microsoft.com/office/drawing/2014/main" id="{364BC3D2-7597-4498-B21B-F86386AF9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79" b="2"/>
          <a:stretch/>
        </p:blipFill>
        <p:spPr bwMode="auto">
          <a:xfrm>
            <a:off x="7331108" y="3429000"/>
            <a:ext cx="4860895" cy="342900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3FB5C826-1B0C-41A4-8054-8D1FF4D4AC56}"/>
              </a:ext>
            </a:extLst>
          </p:cNvPr>
          <p:cNvPicPr>
            <a:picLocks noChangeAspect="1"/>
          </p:cNvPicPr>
          <p:nvPr/>
        </p:nvPicPr>
        <p:blipFill rotWithShape="1">
          <a:blip r:embed="rId3"/>
          <a:srcRect l="11584" r="8803"/>
          <a:stretch/>
        </p:blipFill>
        <p:spPr>
          <a:xfrm>
            <a:off x="7331101" y="-2"/>
            <a:ext cx="4860896" cy="3434400"/>
          </a:xfrm>
          <a:prstGeom prst="rect">
            <a:avLst/>
          </a:prstGeom>
        </p:spPr>
      </p:pic>
      <p:sp>
        <p:nvSpPr>
          <p:cNvPr id="4120" name="Freeform: Shape 4119">
            <a:extLst>
              <a:ext uri="{FF2B5EF4-FFF2-40B4-BE49-F238E27FC236}">
                <a16:creationId xmlns:a16="http://schemas.microsoft.com/office/drawing/2014/main" id="{01BA3DC3-EBA4-4E01-9551-84AF25F5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7584990" cy="6858000"/>
          </a:xfrm>
          <a:custGeom>
            <a:avLst/>
            <a:gdLst>
              <a:gd name="connsiteX0" fmla="*/ 7584990 w 7584990"/>
              <a:gd name="connsiteY0" fmla="*/ 0 h 6858000"/>
              <a:gd name="connsiteX1" fmla="*/ 4838076 w 7584990"/>
              <a:gd name="connsiteY1" fmla="*/ 0 h 6858000"/>
              <a:gd name="connsiteX2" fmla="*/ 4417162 w 7584990"/>
              <a:gd name="connsiteY2" fmla="*/ 0 h 6858000"/>
              <a:gd name="connsiteX3" fmla="*/ 3827999 w 7584990"/>
              <a:gd name="connsiteY3" fmla="*/ 0 h 6858000"/>
              <a:gd name="connsiteX4" fmla="*/ 3459219 w 7584990"/>
              <a:gd name="connsiteY4" fmla="*/ 0 h 6858000"/>
              <a:gd name="connsiteX5" fmla="*/ 334174 w 7584990"/>
              <a:gd name="connsiteY5" fmla="*/ 0 h 6858000"/>
              <a:gd name="connsiteX6" fmla="*/ 334173 w 7584990"/>
              <a:gd name="connsiteY6" fmla="*/ 0 h 6858000"/>
              <a:gd name="connsiteX7" fmla="*/ 189795 w 7584990"/>
              <a:gd name="connsiteY7" fmla="*/ 0 h 6858000"/>
              <a:gd name="connsiteX8" fmla="*/ 184756 w 7584990"/>
              <a:gd name="connsiteY8" fmla="*/ 66675 h 6858000"/>
              <a:gd name="connsiteX9" fmla="*/ 176358 w 7584990"/>
              <a:gd name="connsiteY9" fmla="*/ 122237 h 6858000"/>
              <a:gd name="connsiteX10" fmla="*/ 166281 w 7584990"/>
              <a:gd name="connsiteY10" fmla="*/ 174625 h 6858000"/>
              <a:gd name="connsiteX11" fmla="*/ 149485 w 7584990"/>
              <a:gd name="connsiteY11" fmla="*/ 217487 h 6858000"/>
              <a:gd name="connsiteX12" fmla="*/ 132689 w 7584990"/>
              <a:gd name="connsiteY12" fmla="*/ 260350 h 6858000"/>
              <a:gd name="connsiteX13" fmla="*/ 112534 w 7584990"/>
              <a:gd name="connsiteY13" fmla="*/ 296862 h 6858000"/>
              <a:gd name="connsiteX14" fmla="*/ 92379 w 7584990"/>
              <a:gd name="connsiteY14" fmla="*/ 334962 h 6858000"/>
              <a:gd name="connsiteX15" fmla="*/ 73903 w 7584990"/>
              <a:gd name="connsiteY15" fmla="*/ 369887 h 6858000"/>
              <a:gd name="connsiteX16" fmla="*/ 55427 w 7584990"/>
              <a:gd name="connsiteY16" fmla="*/ 409575 h 6858000"/>
              <a:gd name="connsiteX17" fmla="*/ 38632 w 7584990"/>
              <a:gd name="connsiteY17" fmla="*/ 450850 h 6858000"/>
              <a:gd name="connsiteX18" fmla="*/ 23515 w 7584990"/>
              <a:gd name="connsiteY18" fmla="*/ 496887 h 6858000"/>
              <a:gd name="connsiteX19" fmla="*/ 11758 w 7584990"/>
              <a:gd name="connsiteY19" fmla="*/ 546100 h 6858000"/>
              <a:gd name="connsiteX20" fmla="*/ 3359 w 7584990"/>
              <a:gd name="connsiteY20" fmla="*/ 606425 h 6858000"/>
              <a:gd name="connsiteX21" fmla="*/ 0 w 7584990"/>
              <a:gd name="connsiteY21" fmla="*/ 673100 h 6858000"/>
              <a:gd name="connsiteX22" fmla="*/ 3359 w 7584990"/>
              <a:gd name="connsiteY22" fmla="*/ 744537 h 6858000"/>
              <a:gd name="connsiteX23" fmla="*/ 11758 w 7584990"/>
              <a:gd name="connsiteY23" fmla="*/ 801687 h 6858000"/>
              <a:gd name="connsiteX24" fmla="*/ 23515 w 7584990"/>
              <a:gd name="connsiteY24" fmla="*/ 854075 h 6858000"/>
              <a:gd name="connsiteX25" fmla="*/ 38632 w 7584990"/>
              <a:gd name="connsiteY25" fmla="*/ 901700 h 6858000"/>
              <a:gd name="connsiteX26" fmla="*/ 55427 w 7584990"/>
              <a:gd name="connsiteY26" fmla="*/ 942975 h 6858000"/>
              <a:gd name="connsiteX27" fmla="*/ 75583 w 7584990"/>
              <a:gd name="connsiteY27" fmla="*/ 981075 h 6858000"/>
              <a:gd name="connsiteX28" fmla="*/ 95738 w 7584990"/>
              <a:gd name="connsiteY28" fmla="*/ 1017587 h 6858000"/>
              <a:gd name="connsiteX29" fmla="*/ 115893 w 7584990"/>
              <a:gd name="connsiteY29" fmla="*/ 1055687 h 6858000"/>
              <a:gd name="connsiteX30" fmla="*/ 134368 w 7584990"/>
              <a:gd name="connsiteY30" fmla="*/ 1095375 h 6858000"/>
              <a:gd name="connsiteX31" fmla="*/ 152844 w 7584990"/>
              <a:gd name="connsiteY31" fmla="*/ 1136650 h 6858000"/>
              <a:gd name="connsiteX32" fmla="*/ 167960 w 7584990"/>
              <a:gd name="connsiteY32" fmla="*/ 1182687 h 6858000"/>
              <a:gd name="connsiteX33" fmla="*/ 178038 w 7584990"/>
              <a:gd name="connsiteY33" fmla="*/ 1235075 h 6858000"/>
              <a:gd name="connsiteX34" fmla="*/ 188115 w 7584990"/>
              <a:gd name="connsiteY34" fmla="*/ 1295400 h 6858000"/>
              <a:gd name="connsiteX35" fmla="*/ 189795 w 7584990"/>
              <a:gd name="connsiteY35" fmla="*/ 1363662 h 6858000"/>
              <a:gd name="connsiteX36" fmla="*/ 188115 w 7584990"/>
              <a:gd name="connsiteY36" fmla="*/ 1431925 h 6858000"/>
              <a:gd name="connsiteX37" fmla="*/ 178038 w 7584990"/>
              <a:gd name="connsiteY37" fmla="*/ 1492250 h 6858000"/>
              <a:gd name="connsiteX38" fmla="*/ 167960 w 7584990"/>
              <a:gd name="connsiteY38" fmla="*/ 1544637 h 6858000"/>
              <a:gd name="connsiteX39" fmla="*/ 152844 w 7584990"/>
              <a:gd name="connsiteY39" fmla="*/ 1589087 h 6858000"/>
              <a:gd name="connsiteX40" fmla="*/ 134368 w 7584990"/>
              <a:gd name="connsiteY40" fmla="*/ 1631950 h 6858000"/>
              <a:gd name="connsiteX41" fmla="*/ 115893 w 7584990"/>
              <a:gd name="connsiteY41" fmla="*/ 1671637 h 6858000"/>
              <a:gd name="connsiteX42" fmla="*/ 95738 w 7584990"/>
              <a:gd name="connsiteY42" fmla="*/ 1708150 h 6858000"/>
              <a:gd name="connsiteX43" fmla="*/ 75583 w 7584990"/>
              <a:gd name="connsiteY43" fmla="*/ 1743075 h 6858000"/>
              <a:gd name="connsiteX44" fmla="*/ 55427 w 7584990"/>
              <a:gd name="connsiteY44" fmla="*/ 1782762 h 6858000"/>
              <a:gd name="connsiteX45" fmla="*/ 38632 w 7584990"/>
              <a:gd name="connsiteY45" fmla="*/ 1824037 h 6858000"/>
              <a:gd name="connsiteX46" fmla="*/ 23515 w 7584990"/>
              <a:gd name="connsiteY46" fmla="*/ 1870075 h 6858000"/>
              <a:gd name="connsiteX47" fmla="*/ 11758 w 7584990"/>
              <a:gd name="connsiteY47" fmla="*/ 1922462 h 6858000"/>
              <a:gd name="connsiteX48" fmla="*/ 3359 w 7584990"/>
              <a:gd name="connsiteY48" fmla="*/ 1982787 h 6858000"/>
              <a:gd name="connsiteX49" fmla="*/ 0 w 7584990"/>
              <a:gd name="connsiteY49" fmla="*/ 2051050 h 6858000"/>
              <a:gd name="connsiteX50" fmla="*/ 3359 w 7584990"/>
              <a:gd name="connsiteY50" fmla="*/ 2119312 h 6858000"/>
              <a:gd name="connsiteX51" fmla="*/ 11758 w 7584990"/>
              <a:gd name="connsiteY51" fmla="*/ 2179637 h 6858000"/>
              <a:gd name="connsiteX52" fmla="*/ 23515 w 7584990"/>
              <a:gd name="connsiteY52" fmla="*/ 2232025 h 6858000"/>
              <a:gd name="connsiteX53" fmla="*/ 38632 w 7584990"/>
              <a:gd name="connsiteY53" fmla="*/ 2278062 h 6858000"/>
              <a:gd name="connsiteX54" fmla="*/ 55427 w 7584990"/>
              <a:gd name="connsiteY54" fmla="*/ 2319337 h 6858000"/>
              <a:gd name="connsiteX55" fmla="*/ 75583 w 7584990"/>
              <a:gd name="connsiteY55" fmla="*/ 2359025 h 6858000"/>
              <a:gd name="connsiteX56" fmla="*/ 95738 w 7584990"/>
              <a:gd name="connsiteY56" fmla="*/ 2395537 h 6858000"/>
              <a:gd name="connsiteX57" fmla="*/ 115893 w 7584990"/>
              <a:gd name="connsiteY57" fmla="*/ 2433637 h 6858000"/>
              <a:gd name="connsiteX58" fmla="*/ 134368 w 7584990"/>
              <a:gd name="connsiteY58" fmla="*/ 2471737 h 6858000"/>
              <a:gd name="connsiteX59" fmla="*/ 152844 w 7584990"/>
              <a:gd name="connsiteY59" fmla="*/ 2513012 h 6858000"/>
              <a:gd name="connsiteX60" fmla="*/ 167960 w 7584990"/>
              <a:gd name="connsiteY60" fmla="*/ 2560637 h 6858000"/>
              <a:gd name="connsiteX61" fmla="*/ 178038 w 7584990"/>
              <a:gd name="connsiteY61" fmla="*/ 2613025 h 6858000"/>
              <a:gd name="connsiteX62" fmla="*/ 188115 w 7584990"/>
              <a:gd name="connsiteY62" fmla="*/ 2671762 h 6858000"/>
              <a:gd name="connsiteX63" fmla="*/ 189795 w 7584990"/>
              <a:gd name="connsiteY63" fmla="*/ 2741612 h 6858000"/>
              <a:gd name="connsiteX64" fmla="*/ 188115 w 7584990"/>
              <a:gd name="connsiteY64" fmla="*/ 2809875 h 6858000"/>
              <a:gd name="connsiteX65" fmla="*/ 178038 w 7584990"/>
              <a:gd name="connsiteY65" fmla="*/ 2868612 h 6858000"/>
              <a:gd name="connsiteX66" fmla="*/ 167960 w 7584990"/>
              <a:gd name="connsiteY66" fmla="*/ 2922587 h 6858000"/>
              <a:gd name="connsiteX67" fmla="*/ 152844 w 7584990"/>
              <a:gd name="connsiteY67" fmla="*/ 2967037 h 6858000"/>
              <a:gd name="connsiteX68" fmla="*/ 134368 w 7584990"/>
              <a:gd name="connsiteY68" fmla="*/ 3009900 h 6858000"/>
              <a:gd name="connsiteX69" fmla="*/ 115893 w 7584990"/>
              <a:gd name="connsiteY69" fmla="*/ 3046412 h 6858000"/>
              <a:gd name="connsiteX70" fmla="*/ 95738 w 7584990"/>
              <a:gd name="connsiteY70" fmla="*/ 3084512 h 6858000"/>
              <a:gd name="connsiteX71" fmla="*/ 75583 w 7584990"/>
              <a:gd name="connsiteY71" fmla="*/ 3121025 h 6858000"/>
              <a:gd name="connsiteX72" fmla="*/ 55427 w 7584990"/>
              <a:gd name="connsiteY72" fmla="*/ 3160712 h 6858000"/>
              <a:gd name="connsiteX73" fmla="*/ 38632 w 7584990"/>
              <a:gd name="connsiteY73" fmla="*/ 3201987 h 6858000"/>
              <a:gd name="connsiteX74" fmla="*/ 23515 w 7584990"/>
              <a:gd name="connsiteY74" fmla="*/ 3248025 h 6858000"/>
              <a:gd name="connsiteX75" fmla="*/ 11758 w 7584990"/>
              <a:gd name="connsiteY75" fmla="*/ 3300412 h 6858000"/>
              <a:gd name="connsiteX76" fmla="*/ 3359 w 7584990"/>
              <a:gd name="connsiteY76" fmla="*/ 3360737 h 6858000"/>
              <a:gd name="connsiteX77" fmla="*/ 0 w 7584990"/>
              <a:gd name="connsiteY77" fmla="*/ 3427412 h 6858000"/>
              <a:gd name="connsiteX78" fmla="*/ 3359 w 7584990"/>
              <a:gd name="connsiteY78" fmla="*/ 3497262 h 6858000"/>
              <a:gd name="connsiteX79" fmla="*/ 11758 w 7584990"/>
              <a:gd name="connsiteY79" fmla="*/ 3557587 h 6858000"/>
              <a:gd name="connsiteX80" fmla="*/ 23515 w 7584990"/>
              <a:gd name="connsiteY80" fmla="*/ 3609975 h 6858000"/>
              <a:gd name="connsiteX81" fmla="*/ 38632 w 7584990"/>
              <a:gd name="connsiteY81" fmla="*/ 3656012 h 6858000"/>
              <a:gd name="connsiteX82" fmla="*/ 55427 w 7584990"/>
              <a:gd name="connsiteY82" fmla="*/ 3697287 h 6858000"/>
              <a:gd name="connsiteX83" fmla="*/ 75583 w 7584990"/>
              <a:gd name="connsiteY83" fmla="*/ 3736975 h 6858000"/>
              <a:gd name="connsiteX84" fmla="*/ 115893 w 7584990"/>
              <a:gd name="connsiteY84" fmla="*/ 3811587 h 6858000"/>
              <a:gd name="connsiteX85" fmla="*/ 134368 w 7584990"/>
              <a:gd name="connsiteY85" fmla="*/ 3848100 h 6858000"/>
              <a:gd name="connsiteX86" fmla="*/ 152844 w 7584990"/>
              <a:gd name="connsiteY86" fmla="*/ 3890962 h 6858000"/>
              <a:gd name="connsiteX87" fmla="*/ 167960 w 7584990"/>
              <a:gd name="connsiteY87" fmla="*/ 3935412 h 6858000"/>
              <a:gd name="connsiteX88" fmla="*/ 178038 w 7584990"/>
              <a:gd name="connsiteY88" fmla="*/ 3987800 h 6858000"/>
              <a:gd name="connsiteX89" fmla="*/ 188115 w 7584990"/>
              <a:gd name="connsiteY89" fmla="*/ 4048125 h 6858000"/>
              <a:gd name="connsiteX90" fmla="*/ 189795 w 7584990"/>
              <a:gd name="connsiteY90" fmla="*/ 4116387 h 6858000"/>
              <a:gd name="connsiteX91" fmla="*/ 188115 w 7584990"/>
              <a:gd name="connsiteY91" fmla="*/ 4186237 h 6858000"/>
              <a:gd name="connsiteX92" fmla="*/ 178038 w 7584990"/>
              <a:gd name="connsiteY92" fmla="*/ 4244975 h 6858000"/>
              <a:gd name="connsiteX93" fmla="*/ 167960 w 7584990"/>
              <a:gd name="connsiteY93" fmla="*/ 4297362 h 6858000"/>
              <a:gd name="connsiteX94" fmla="*/ 152844 w 7584990"/>
              <a:gd name="connsiteY94" fmla="*/ 4343400 h 6858000"/>
              <a:gd name="connsiteX95" fmla="*/ 134368 w 7584990"/>
              <a:gd name="connsiteY95" fmla="*/ 4386262 h 6858000"/>
              <a:gd name="connsiteX96" fmla="*/ 115893 w 7584990"/>
              <a:gd name="connsiteY96" fmla="*/ 4424362 h 6858000"/>
              <a:gd name="connsiteX97" fmla="*/ 75583 w 7584990"/>
              <a:gd name="connsiteY97" fmla="*/ 4498975 h 6858000"/>
              <a:gd name="connsiteX98" fmla="*/ 55427 w 7584990"/>
              <a:gd name="connsiteY98" fmla="*/ 4537075 h 6858000"/>
              <a:gd name="connsiteX99" fmla="*/ 38632 w 7584990"/>
              <a:gd name="connsiteY99" fmla="*/ 4579937 h 6858000"/>
              <a:gd name="connsiteX100" fmla="*/ 23515 w 7584990"/>
              <a:gd name="connsiteY100" fmla="*/ 4625975 h 6858000"/>
              <a:gd name="connsiteX101" fmla="*/ 11758 w 7584990"/>
              <a:gd name="connsiteY101" fmla="*/ 4678362 h 6858000"/>
              <a:gd name="connsiteX102" fmla="*/ 3359 w 7584990"/>
              <a:gd name="connsiteY102" fmla="*/ 4738687 h 6858000"/>
              <a:gd name="connsiteX103" fmla="*/ 0 w 7584990"/>
              <a:gd name="connsiteY103" fmla="*/ 4806950 h 6858000"/>
              <a:gd name="connsiteX104" fmla="*/ 3359 w 7584990"/>
              <a:gd name="connsiteY104" fmla="*/ 4875212 h 6858000"/>
              <a:gd name="connsiteX105" fmla="*/ 11758 w 7584990"/>
              <a:gd name="connsiteY105" fmla="*/ 4935537 h 6858000"/>
              <a:gd name="connsiteX106" fmla="*/ 23515 w 7584990"/>
              <a:gd name="connsiteY106" fmla="*/ 4987925 h 6858000"/>
              <a:gd name="connsiteX107" fmla="*/ 38632 w 7584990"/>
              <a:gd name="connsiteY107" fmla="*/ 5033962 h 6858000"/>
              <a:gd name="connsiteX108" fmla="*/ 55427 w 7584990"/>
              <a:gd name="connsiteY108" fmla="*/ 5075237 h 6858000"/>
              <a:gd name="connsiteX109" fmla="*/ 75583 w 7584990"/>
              <a:gd name="connsiteY109" fmla="*/ 5114925 h 6858000"/>
              <a:gd name="connsiteX110" fmla="*/ 95738 w 7584990"/>
              <a:gd name="connsiteY110" fmla="*/ 5149850 h 6858000"/>
              <a:gd name="connsiteX111" fmla="*/ 115893 w 7584990"/>
              <a:gd name="connsiteY111" fmla="*/ 5186362 h 6858000"/>
              <a:gd name="connsiteX112" fmla="*/ 134368 w 7584990"/>
              <a:gd name="connsiteY112" fmla="*/ 5226050 h 6858000"/>
              <a:gd name="connsiteX113" fmla="*/ 152844 w 7584990"/>
              <a:gd name="connsiteY113" fmla="*/ 5268912 h 6858000"/>
              <a:gd name="connsiteX114" fmla="*/ 167960 w 7584990"/>
              <a:gd name="connsiteY114" fmla="*/ 5313362 h 6858000"/>
              <a:gd name="connsiteX115" fmla="*/ 178038 w 7584990"/>
              <a:gd name="connsiteY115" fmla="*/ 5365750 h 6858000"/>
              <a:gd name="connsiteX116" fmla="*/ 188115 w 7584990"/>
              <a:gd name="connsiteY116" fmla="*/ 5426075 h 6858000"/>
              <a:gd name="connsiteX117" fmla="*/ 189795 w 7584990"/>
              <a:gd name="connsiteY117" fmla="*/ 5494337 h 6858000"/>
              <a:gd name="connsiteX118" fmla="*/ 188115 w 7584990"/>
              <a:gd name="connsiteY118" fmla="*/ 5562600 h 6858000"/>
              <a:gd name="connsiteX119" fmla="*/ 178038 w 7584990"/>
              <a:gd name="connsiteY119" fmla="*/ 5622925 h 6858000"/>
              <a:gd name="connsiteX120" fmla="*/ 167960 w 7584990"/>
              <a:gd name="connsiteY120" fmla="*/ 5675312 h 6858000"/>
              <a:gd name="connsiteX121" fmla="*/ 152844 w 7584990"/>
              <a:gd name="connsiteY121" fmla="*/ 5721350 h 6858000"/>
              <a:gd name="connsiteX122" fmla="*/ 134368 w 7584990"/>
              <a:gd name="connsiteY122" fmla="*/ 5762625 h 6858000"/>
              <a:gd name="connsiteX123" fmla="*/ 115893 w 7584990"/>
              <a:gd name="connsiteY123" fmla="*/ 5802312 h 6858000"/>
              <a:gd name="connsiteX124" fmla="*/ 95738 w 7584990"/>
              <a:gd name="connsiteY124" fmla="*/ 5840412 h 6858000"/>
              <a:gd name="connsiteX125" fmla="*/ 75583 w 7584990"/>
              <a:gd name="connsiteY125" fmla="*/ 5876925 h 6858000"/>
              <a:gd name="connsiteX126" fmla="*/ 55427 w 7584990"/>
              <a:gd name="connsiteY126" fmla="*/ 5915025 h 6858000"/>
              <a:gd name="connsiteX127" fmla="*/ 38632 w 7584990"/>
              <a:gd name="connsiteY127" fmla="*/ 5956300 h 6858000"/>
              <a:gd name="connsiteX128" fmla="*/ 23515 w 7584990"/>
              <a:gd name="connsiteY128" fmla="*/ 6003925 h 6858000"/>
              <a:gd name="connsiteX129" fmla="*/ 11758 w 7584990"/>
              <a:gd name="connsiteY129" fmla="*/ 6056312 h 6858000"/>
              <a:gd name="connsiteX130" fmla="*/ 3359 w 7584990"/>
              <a:gd name="connsiteY130" fmla="*/ 6113462 h 6858000"/>
              <a:gd name="connsiteX131" fmla="*/ 0 w 7584990"/>
              <a:gd name="connsiteY131" fmla="*/ 6183312 h 6858000"/>
              <a:gd name="connsiteX132" fmla="*/ 3359 w 7584990"/>
              <a:gd name="connsiteY132" fmla="*/ 6251575 h 6858000"/>
              <a:gd name="connsiteX133" fmla="*/ 11758 w 7584990"/>
              <a:gd name="connsiteY133" fmla="*/ 6311900 h 6858000"/>
              <a:gd name="connsiteX134" fmla="*/ 23515 w 7584990"/>
              <a:gd name="connsiteY134" fmla="*/ 6361112 h 6858000"/>
              <a:gd name="connsiteX135" fmla="*/ 38632 w 7584990"/>
              <a:gd name="connsiteY135" fmla="*/ 6407150 h 6858000"/>
              <a:gd name="connsiteX136" fmla="*/ 55427 w 7584990"/>
              <a:gd name="connsiteY136" fmla="*/ 6448425 h 6858000"/>
              <a:gd name="connsiteX137" fmla="*/ 73903 w 7584990"/>
              <a:gd name="connsiteY137" fmla="*/ 6488112 h 6858000"/>
              <a:gd name="connsiteX138" fmla="*/ 92379 w 7584990"/>
              <a:gd name="connsiteY138" fmla="*/ 6523037 h 6858000"/>
              <a:gd name="connsiteX139" fmla="*/ 112534 w 7584990"/>
              <a:gd name="connsiteY139" fmla="*/ 6561137 h 6858000"/>
              <a:gd name="connsiteX140" fmla="*/ 132689 w 7584990"/>
              <a:gd name="connsiteY140" fmla="*/ 6597650 h 6858000"/>
              <a:gd name="connsiteX141" fmla="*/ 149485 w 7584990"/>
              <a:gd name="connsiteY141" fmla="*/ 6640512 h 6858000"/>
              <a:gd name="connsiteX142" fmla="*/ 166281 w 7584990"/>
              <a:gd name="connsiteY142" fmla="*/ 6683375 h 6858000"/>
              <a:gd name="connsiteX143" fmla="*/ 176358 w 7584990"/>
              <a:gd name="connsiteY143" fmla="*/ 6735762 h 6858000"/>
              <a:gd name="connsiteX144" fmla="*/ 184756 w 7584990"/>
              <a:gd name="connsiteY144" fmla="*/ 6791325 h 6858000"/>
              <a:gd name="connsiteX145" fmla="*/ 189795 w 7584990"/>
              <a:gd name="connsiteY145" fmla="*/ 6858000 h 6858000"/>
              <a:gd name="connsiteX146" fmla="*/ 334173 w 7584990"/>
              <a:gd name="connsiteY146" fmla="*/ 6858000 h 6858000"/>
              <a:gd name="connsiteX147" fmla="*/ 334174 w 7584990"/>
              <a:gd name="connsiteY147" fmla="*/ 6858000 h 6858000"/>
              <a:gd name="connsiteX148" fmla="*/ 3459219 w 7584990"/>
              <a:gd name="connsiteY148" fmla="*/ 6858000 h 6858000"/>
              <a:gd name="connsiteX149" fmla="*/ 3827999 w 7584990"/>
              <a:gd name="connsiteY149" fmla="*/ 6858000 h 6858000"/>
              <a:gd name="connsiteX150" fmla="*/ 4417162 w 7584990"/>
              <a:gd name="connsiteY150" fmla="*/ 6858000 h 6858000"/>
              <a:gd name="connsiteX151" fmla="*/ 4838076 w 7584990"/>
              <a:gd name="connsiteY151" fmla="*/ 6858000 h 6858000"/>
              <a:gd name="connsiteX152" fmla="*/ 7584990 w 7584990"/>
              <a:gd name="connsiteY15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584990" h="6858000">
                <a:moveTo>
                  <a:pt x="7584990" y="0"/>
                </a:moveTo>
                <a:lnTo>
                  <a:pt x="4838076" y="0"/>
                </a:lnTo>
                <a:lnTo>
                  <a:pt x="4417162" y="0"/>
                </a:lnTo>
                <a:lnTo>
                  <a:pt x="3827999"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3827999" y="6858000"/>
                </a:lnTo>
                <a:lnTo>
                  <a:pt x="4417162" y="6858000"/>
                </a:lnTo>
                <a:lnTo>
                  <a:pt x="4838076" y="6858000"/>
                </a:lnTo>
                <a:lnTo>
                  <a:pt x="758499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22" name="Freeform: Shape 4121">
            <a:extLst>
              <a:ext uri="{FF2B5EF4-FFF2-40B4-BE49-F238E27FC236}">
                <a16:creationId xmlns:a16="http://schemas.microsoft.com/office/drawing/2014/main" id="{60761316-68B7-45DD-AC47-605C127B8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440612" cy="6858000"/>
          </a:xfrm>
          <a:custGeom>
            <a:avLst/>
            <a:gdLst>
              <a:gd name="connsiteX0" fmla="*/ 0 w 7440612"/>
              <a:gd name="connsiteY0" fmla="*/ 0 h 6858000"/>
              <a:gd name="connsiteX1" fmla="*/ 2746914 w 7440612"/>
              <a:gd name="connsiteY1" fmla="*/ 0 h 6858000"/>
              <a:gd name="connsiteX2" fmla="*/ 3167828 w 7440612"/>
              <a:gd name="connsiteY2" fmla="*/ 0 h 6858000"/>
              <a:gd name="connsiteX3" fmla="*/ 3756991 w 7440612"/>
              <a:gd name="connsiteY3" fmla="*/ 0 h 6858000"/>
              <a:gd name="connsiteX4" fmla="*/ 4328971 w 7440612"/>
              <a:gd name="connsiteY4" fmla="*/ 0 h 6858000"/>
              <a:gd name="connsiteX5" fmla="*/ 7250817 w 7440612"/>
              <a:gd name="connsiteY5" fmla="*/ 0 h 6858000"/>
              <a:gd name="connsiteX6" fmla="*/ 7255857 w 7440612"/>
              <a:gd name="connsiteY6" fmla="*/ 66675 h 6858000"/>
              <a:gd name="connsiteX7" fmla="*/ 7264254 w 7440612"/>
              <a:gd name="connsiteY7" fmla="*/ 122237 h 6858000"/>
              <a:gd name="connsiteX8" fmla="*/ 7274332 w 7440612"/>
              <a:gd name="connsiteY8" fmla="*/ 174625 h 6858000"/>
              <a:gd name="connsiteX9" fmla="*/ 7291128 w 7440612"/>
              <a:gd name="connsiteY9" fmla="*/ 217487 h 6858000"/>
              <a:gd name="connsiteX10" fmla="*/ 7307924 w 7440612"/>
              <a:gd name="connsiteY10" fmla="*/ 260350 h 6858000"/>
              <a:gd name="connsiteX11" fmla="*/ 7328079 w 7440612"/>
              <a:gd name="connsiteY11" fmla="*/ 296862 h 6858000"/>
              <a:gd name="connsiteX12" fmla="*/ 7348234 w 7440612"/>
              <a:gd name="connsiteY12" fmla="*/ 334962 h 6858000"/>
              <a:gd name="connsiteX13" fmla="*/ 7366710 w 7440612"/>
              <a:gd name="connsiteY13" fmla="*/ 369887 h 6858000"/>
              <a:gd name="connsiteX14" fmla="*/ 7385185 w 7440612"/>
              <a:gd name="connsiteY14" fmla="*/ 409575 h 6858000"/>
              <a:gd name="connsiteX15" fmla="*/ 7401981 w 7440612"/>
              <a:gd name="connsiteY15" fmla="*/ 450850 h 6858000"/>
              <a:gd name="connsiteX16" fmla="*/ 7417098 w 7440612"/>
              <a:gd name="connsiteY16" fmla="*/ 496887 h 6858000"/>
              <a:gd name="connsiteX17" fmla="*/ 7428855 w 7440612"/>
              <a:gd name="connsiteY17" fmla="*/ 546100 h 6858000"/>
              <a:gd name="connsiteX18" fmla="*/ 7437253 w 7440612"/>
              <a:gd name="connsiteY18" fmla="*/ 606425 h 6858000"/>
              <a:gd name="connsiteX19" fmla="*/ 7440612 w 7440612"/>
              <a:gd name="connsiteY19" fmla="*/ 673100 h 6858000"/>
              <a:gd name="connsiteX20" fmla="*/ 7437253 w 7440612"/>
              <a:gd name="connsiteY20" fmla="*/ 744537 h 6858000"/>
              <a:gd name="connsiteX21" fmla="*/ 7428855 w 7440612"/>
              <a:gd name="connsiteY21" fmla="*/ 801687 h 6858000"/>
              <a:gd name="connsiteX22" fmla="*/ 7417098 w 7440612"/>
              <a:gd name="connsiteY22" fmla="*/ 854075 h 6858000"/>
              <a:gd name="connsiteX23" fmla="*/ 7401981 w 7440612"/>
              <a:gd name="connsiteY23" fmla="*/ 901700 h 6858000"/>
              <a:gd name="connsiteX24" fmla="*/ 7385185 w 7440612"/>
              <a:gd name="connsiteY24" fmla="*/ 942975 h 6858000"/>
              <a:gd name="connsiteX25" fmla="*/ 7365030 w 7440612"/>
              <a:gd name="connsiteY25" fmla="*/ 981075 h 6858000"/>
              <a:gd name="connsiteX26" fmla="*/ 7344875 w 7440612"/>
              <a:gd name="connsiteY26" fmla="*/ 1017587 h 6858000"/>
              <a:gd name="connsiteX27" fmla="*/ 7324720 w 7440612"/>
              <a:gd name="connsiteY27" fmla="*/ 1055687 h 6858000"/>
              <a:gd name="connsiteX28" fmla="*/ 7306244 w 7440612"/>
              <a:gd name="connsiteY28" fmla="*/ 1095375 h 6858000"/>
              <a:gd name="connsiteX29" fmla="*/ 7287768 w 7440612"/>
              <a:gd name="connsiteY29" fmla="*/ 1136650 h 6858000"/>
              <a:gd name="connsiteX30" fmla="*/ 7272653 w 7440612"/>
              <a:gd name="connsiteY30" fmla="*/ 1182687 h 6858000"/>
              <a:gd name="connsiteX31" fmla="*/ 7262575 w 7440612"/>
              <a:gd name="connsiteY31" fmla="*/ 1235075 h 6858000"/>
              <a:gd name="connsiteX32" fmla="*/ 7252497 w 7440612"/>
              <a:gd name="connsiteY32" fmla="*/ 1295400 h 6858000"/>
              <a:gd name="connsiteX33" fmla="*/ 7250817 w 7440612"/>
              <a:gd name="connsiteY33" fmla="*/ 1363662 h 6858000"/>
              <a:gd name="connsiteX34" fmla="*/ 7252497 w 7440612"/>
              <a:gd name="connsiteY34" fmla="*/ 1431925 h 6858000"/>
              <a:gd name="connsiteX35" fmla="*/ 7262575 w 7440612"/>
              <a:gd name="connsiteY35" fmla="*/ 1492250 h 6858000"/>
              <a:gd name="connsiteX36" fmla="*/ 7272653 w 7440612"/>
              <a:gd name="connsiteY36" fmla="*/ 1544637 h 6858000"/>
              <a:gd name="connsiteX37" fmla="*/ 7287768 w 7440612"/>
              <a:gd name="connsiteY37" fmla="*/ 1589087 h 6858000"/>
              <a:gd name="connsiteX38" fmla="*/ 7306244 w 7440612"/>
              <a:gd name="connsiteY38" fmla="*/ 1631950 h 6858000"/>
              <a:gd name="connsiteX39" fmla="*/ 7324720 w 7440612"/>
              <a:gd name="connsiteY39" fmla="*/ 1671637 h 6858000"/>
              <a:gd name="connsiteX40" fmla="*/ 7344875 w 7440612"/>
              <a:gd name="connsiteY40" fmla="*/ 1708150 h 6858000"/>
              <a:gd name="connsiteX41" fmla="*/ 7365030 w 7440612"/>
              <a:gd name="connsiteY41" fmla="*/ 1743075 h 6858000"/>
              <a:gd name="connsiteX42" fmla="*/ 7385185 w 7440612"/>
              <a:gd name="connsiteY42" fmla="*/ 1782762 h 6858000"/>
              <a:gd name="connsiteX43" fmla="*/ 7401981 w 7440612"/>
              <a:gd name="connsiteY43" fmla="*/ 1824037 h 6858000"/>
              <a:gd name="connsiteX44" fmla="*/ 7417098 w 7440612"/>
              <a:gd name="connsiteY44" fmla="*/ 1870075 h 6858000"/>
              <a:gd name="connsiteX45" fmla="*/ 7428855 w 7440612"/>
              <a:gd name="connsiteY45" fmla="*/ 1922462 h 6858000"/>
              <a:gd name="connsiteX46" fmla="*/ 7437253 w 7440612"/>
              <a:gd name="connsiteY46" fmla="*/ 1982787 h 6858000"/>
              <a:gd name="connsiteX47" fmla="*/ 7440612 w 7440612"/>
              <a:gd name="connsiteY47" fmla="*/ 2051050 h 6858000"/>
              <a:gd name="connsiteX48" fmla="*/ 7437253 w 7440612"/>
              <a:gd name="connsiteY48" fmla="*/ 2119312 h 6858000"/>
              <a:gd name="connsiteX49" fmla="*/ 7428855 w 7440612"/>
              <a:gd name="connsiteY49" fmla="*/ 2179637 h 6858000"/>
              <a:gd name="connsiteX50" fmla="*/ 7417098 w 7440612"/>
              <a:gd name="connsiteY50" fmla="*/ 2232025 h 6858000"/>
              <a:gd name="connsiteX51" fmla="*/ 7401981 w 7440612"/>
              <a:gd name="connsiteY51" fmla="*/ 2278062 h 6858000"/>
              <a:gd name="connsiteX52" fmla="*/ 7385185 w 7440612"/>
              <a:gd name="connsiteY52" fmla="*/ 2319337 h 6858000"/>
              <a:gd name="connsiteX53" fmla="*/ 7365030 w 7440612"/>
              <a:gd name="connsiteY53" fmla="*/ 2359025 h 6858000"/>
              <a:gd name="connsiteX54" fmla="*/ 7344875 w 7440612"/>
              <a:gd name="connsiteY54" fmla="*/ 2395537 h 6858000"/>
              <a:gd name="connsiteX55" fmla="*/ 7324720 w 7440612"/>
              <a:gd name="connsiteY55" fmla="*/ 2433637 h 6858000"/>
              <a:gd name="connsiteX56" fmla="*/ 7306244 w 7440612"/>
              <a:gd name="connsiteY56" fmla="*/ 2471737 h 6858000"/>
              <a:gd name="connsiteX57" fmla="*/ 7287768 w 7440612"/>
              <a:gd name="connsiteY57" fmla="*/ 2513012 h 6858000"/>
              <a:gd name="connsiteX58" fmla="*/ 7272653 w 7440612"/>
              <a:gd name="connsiteY58" fmla="*/ 2560637 h 6858000"/>
              <a:gd name="connsiteX59" fmla="*/ 7262575 w 7440612"/>
              <a:gd name="connsiteY59" fmla="*/ 2613025 h 6858000"/>
              <a:gd name="connsiteX60" fmla="*/ 7252497 w 7440612"/>
              <a:gd name="connsiteY60" fmla="*/ 2671762 h 6858000"/>
              <a:gd name="connsiteX61" fmla="*/ 7250817 w 7440612"/>
              <a:gd name="connsiteY61" fmla="*/ 2741612 h 6858000"/>
              <a:gd name="connsiteX62" fmla="*/ 7252497 w 7440612"/>
              <a:gd name="connsiteY62" fmla="*/ 2809875 h 6858000"/>
              <a:gd name="connsiteX63" fmla="*/ 7262575 w 7440612"/>
              <a:gd name="connsiteY63" fmla="*/ 2868612 h 6858000"/>
              <a:gd name="connsiteX64" fmla="*/ 7272653 w 7440612"/>
              <a:gd name="connsiteY64" fmla="*/ 2922587 h 6858000"/>
              <a:gd name="connsiteX65" fmla="*/ 7287768 w 7440612"/>
              <a:gd name="connsiteY65" fmla="*/ 2967037 h 6858000"/>
              <a:gd name="connsiteX66" fmla="*/ 7306244 w 7440612"/>
              <a:gd name="connsiteY66" fmla="*/ 3009900 h 6858000"/>
              <a:gd name="connsiteX67" fmla="*/ 7324720 w 7440612"/>
              <a:gd name="connsiteY67" fmla="*/ 3046412 h 6858000"/>
              <a:gd name="connsiteX68" fmla="*/ 7344875 w 7440612"/>
              <a:gd name="connsiteY68" fmla="*/ 3084512 h 6858000"/>
              <a:gd name="connsiteX69" fmla="*/ 7365030 w 7440612"/>
              <a:gd name="connsiteY69" fmla="*/ 3121025 h 6858000"/>
              <a:gd name="connsiteX70" fmla="*/ 7385185 w 7440612"/>
              <a:gd name="connsiteY70" fmla="*/ 3160712 h 6858000"/>
              <a:gd name="connsiteX71" fmla="*/ 7401981 w 7440612"/>
              <a:gd name="connsiteY71" fmla="*/ 3201987 h 6858000"/>
              <a:gd name="connsiteX72" fmla="*/ 7417098 w 7440612"/>
              <a:gd name="connsiteY72" fmla="*/ 3248025 h 6858000"/>
              <a:gd name="connsiteX73" fmla="*/ 7428855 w 7440612"/>
              <a:gd name="connsiteY73" fmla="*/ 3300412 h 6858000"/>
              <a:gd name="connsiteX74" fmla="*/ 7437253 w 7440612"/>
              <a:gd name="connsiteY74" fmla="*/ 3360737 h 6858000"/>
              <a:gd name="connsiteX75" fmla="*/ 7440612 w 7440612"/>
              <a:gd name="connsiteY75" fmla="*/ 3427412 h 6858000"/>
              <a:gd name="connsiteX76" fmla="*/ 7437253 w 7440612"/>
              <a:gd name="connsiteY76" fmla="*/ 3497262 h 6858000"/>
              <a:gd name="connsiteX77" fmla="*/ 7428855 w 7440612"/>
              <a:gd name="connsiteY77" fmla="*/ 3557587 h 6858000"/>
              <a:gd name="connsiteX78" fmla="*/ 7417098 w 7440612"/>
              <a:gd name="connsiteY78" fmla="*/ 3609975 h 6858000"/>
              <a:gd name="connsiteX79" fmla="*/ 7401981 w 7440612"/>
              <a:gd name="connsiteY79" fmla="*/ 3656012 h 6858000"/>
              <a:gd name="connsiteX80" fmla="*/ 7385185 w 7440612"/>
              <a:gd name="connsiteY80" fmla="*/ 3697287 h 6858000"/>
              <a:gd name="connsiteX81" fmla="*/ 7365030 w 7440612"/>
              <a:gd name="connsiteY81" fmla="*/ 3736975 h 6858000"/>
              <a:gd name="connsiteX82" fmla="*/ 7324720 w 7440612"/>
              <a:gd name="connsiteY82" fmla="*/ 3811587 h 6858000"/>
              <a:gd name="connsiteX83" fmla="*/ 7306244 w 7440612"/>
              <a:gd name="connsiteY83" fmla="*/ 3848100 h 6858000"/>
              <a:gd name="connsiteX84" fmla="*/ 7287768 w 7440612"/>
              <a:gd name="connsiteY84" fmla="*/ 3890962 h 6858000"/>
              <a:gd name="connsiteX85" fmla="*/ 7272653 w 7440612"/>
              <a:gd name="connsiteY85" fmla="*/ 3935412 h 6858000"/>
              <a:gd name="connsiteX86" fmla="*/ 7262575 w 7440612"/>
              <a:gd name="connsiteY86" fmla="*/ 3987800 h 6858000"/>
              <a:gd name="connsiteX87" fmla="*/ 7252497 w 7440612"/>
              <a:gd name="connsiteY87" fmla="*/ 4048125 h 6858000"/>
              <a:gd name="connsiteX88" fmla="*/ 7250817 w 7440612"/>
              <a:gd name="connsiteY88" fmla="*/ 4116387 h 6858000"/>
              <a:gd name="connsiteX89" fmla="*/ 7252497 w 7440612"/>
              <a:gd name="connsiteY89" fmla="*/ 4186237 h 6858000"/>
              <a:gd name="connsiteX90" fmla="*/ 7262575 w 7440612"/>
              <a:gd name="connsiteY90" fmla="*/ 4244975 h 6858000"/>
              <a:gd name="connsiteX91" fmla="*/ 7272653 w 7440612"/>
              <a:gd name="connsiteY91" fmla="*/ 4297362 h 6858000"/>
              <a:gd name="connsiteX92" fmla="*/ 7287768 w 7440612"/>
              <a:gd name="connsiteY92" fmla="*/ 4343400 h 6858000"/>
              <a:gd name="connsiteX93" fmla="*/ 7306244 w 7440612"/>
              <a:gd name="connsiteY93" fmla="*/ 4386262 h 6858000"/>
              <a:gd name="connsiteX94" fmla="*/ 7324720 w 7440612"/>
              <a:gd name="connsiteY94" fmla="*/ 4424362 h 6858000"/>
              <a:gd name="connsiteX95" fmla="*/ 7365030 w 7440612"/>
              <a:gd name="connsiteY95" fmla="*/ 4498975 h 6858000"/>
              <a:gd name="connsiteX96" fmla="*/ 7385185 w 7440612"/>
              <a:gd name="connsiteY96" fmla="*/ 4537075 h 6858000"/>
              <a:gd name="connsiteX97" fmla="*/ 7401981 w 7440612"/>
              <a:gd name="connsiteY97" fmla="*/ 4579937 h 6858000"/>
              <a:gd name="connsiteX98" fmla="*/ 7417098 w 7440612"/>
              <a:gd name="connsiteY98" fmla="*/ 4625975 h 6858000"/>
              <a:gd name="connsiteX99" fmla="*/ 7428855 w 7440612"/>
              <a:gd name="connsiteY99" fmla="*/ 4678362 h 6858000"/>
              <a:gd name="connsiteX100" fmla="*/ 7437253 w 7440612"/>
              <a:gd name="connsiteY100" fmla="*/ 4738687 h 6858000"/>
              <a:gd name="connsiteX101" fmla="*/ 7440612 w 7440612"/>
              <a:gd name="connsiteY101" fmla="*/ 4806950 h 6858000"/>
              <a:gd name="connsiteX102" fmla="*/ 7437253 w 7440612"/>
              <a:gd name="connsiteY102" fmla="*/ 4875212 h 6858000"/>
              <a:gd name="connsiteX103" fmla="*/ 7428855 w 7440612"/>
              <a:gd name="connsiteY103" fmla="*/ 4935537 h 6858000"/>
              <a:gd name="connsiteX104" fmla="*/ 7417098 w 7440612"/>
              <a:gd name="connsiteY104" fmla="*/ 4987925 h 6858000"/>
              <a:gd name="connsiteX105" fmla="*/ 7401981 w 7440612"/>
              <a:gd name="connsiteY105" fmla="*/ 5033962 h 6858000"/>
              <a:gd name="connsiteX106" fmla="*/ 7385185 w 7440612"/>
              <a:gd name="connsiteY106" fmla="*/ 5075237 h 6858000"/>
              <a:gd name="connsiteX107" fmla="*/ 7365030 w 7440612"/>
              <a:gd name="connsiteY107" fmla="*/ 5114925 h 6858000"/>
              <a:gd name="connsiteX108" fmla="*/ 7344875 w 7440612"/>
              <a:gd name="connsiteY108" fmla="*/ 5149850 h 6858000"/>
              <a:gd name="connsiteX109" fmla="*/ 7324720 w 7440612"/>
              <a:gd name="connsiteY109" fmla="*/ 5186362 h 6858000"/>
              <a:gd name="connsiteX110" fmla="*/ 7306244 w 7440612"/>
              <a:gd name="connsiteY110" fmla="*/ 5226050 h 6858000"/>
              <a:gd name="connsiteX111" fmla="*/ 7287768 w 7440612"/>
              <a:gd name="connsiteY111" fmla="*/ 5268912 h 6858000"/>
              <a:gd name="connsiteX112" fmla="*/ 7272653 w 7440612"/>
              <a:gd name="connsiteY112" fmla="*/ 5313362 h 6858000"/>
              <a:gd name="connsiteX113" fmla="*/ 7262575 w 7440612"/>
              <a:gd name="connsiteY113" fmla="*/ 5365750 h 6858000"/>
              <a:gd name="connsiteX114" fmla="*/ 7252497 w 7440612"/>
              <a:gd name="connsiteY114" fmla="*/ 5426075 h 6858000"/>
              <a:gd name="connsiteX115" fmla="*/ 7250817 w 7440612"/>
              <a:gd name="connsiteY115" fmla="*/ 5494337 h 6858000"/>
              <a:gd name="connsiteX116" fmla="*/ 7252497 w 7440612"/>
              <a:gd name="connsiteY116" fmla="*/ 5562600 h 6858000"/>
              <a:gd name="connsiteX117" fmla="*/ 7262575 w 7440612"/>
              <a:gd name="connsiteY117" fmla="*/ 5622925 h 6858000"/>
              <a:gd name="connsiteX118" fmla="*/ 7272653 w 7440612"/>
              <a:gd name="connsiteY118" fmla="*/ 5675312 h 6858000"/>
              <a:gd name="connsiteX119" fmla="*/ 7287768 w 7440612"/>
              <a:gd name="connsiteY119" fmla="*/ 5721350 h 6858000"/>
              <a:gd name="connsiteX120" fmla="*/ 7306244 w 7440612"/>
              <a:gd name="connsiteY120" fmla="*/ 5762625 h 6858000"/>
              <a:gd name="connsiteX121" fmla="*/ 7324720 w 7440612"/>
              <a:gd name="connsiteY121" fmla="*/ 5802312 h 6858000"/>
              <a:gd name="connsiteX122" fmla="*/ 7344875 w 7440612"/>
              <a:gd name="connsiteY122" fmla="*/ 5840412 h 6858000"/>
              <a:gd name="connsiteX123" fmla="*/ 7365030 w 7440612"/>
              <a:gd name="connsiteY123" fmla="*/ 5876925 h 6858000"/>
              <a:gd name="connsiteX124" fmla="*/ 7385185 w 7440612"/>
              <a:gd name="connsiteY124" fmla="*/ 5915025 h 6858000"/>
              <a:gd name="connsiteX125" fmla="*/ 7401981 w 7440612"/>
              <a:gd name="connsiteY125" fmla="*/ 5956300 h 6858000"/>
              <a:gd name="connsiteX126" fmla="*/ 7417098 w 7440612"/>
              <a:gd name="connsiteY126" fmla="*/ 6003925 h 6858000"/>
              <a:gd name="connsiteX127" fmla="*/ 7428855 w 7440612"/>
              <a:gd name="connsiteY127" fmla="*/ 6056312 h 6858000"/>
              <a:gd name="connsiteX128" fmla="*/ 7437253 w 7440612"/>
              <a:gd name="connsiteY128" fmla="*/ 6113462 h 6858000"/>
              <a:gd name="connsiteX129" fmla="*/ 7440612 w 7440612"/>
              <a:gd name="connsiteY129" fmla="*/ 6183312 h 6858000"/>
              <a:gd name="connsiteX130" fmla="*/ 7437253 w 7440612"/>
              <a:gd name="connsiteY130" fmla="*/ 6251575 h 6858000"/>
              <a:gd name="connsiteX131" fmla="*/ 7428855 w 7440612"/>
              <a:gd name="connsiteY131" fmla="*/ 6311900 h 6858000"/>
              <a:gd name="connsiteX132" fmla="*/ 7417098 w 7440612"/>
              <a:gd name="connsiteY132" fmla="*/ 6361112 h 6858000"/>
              <a:gd name="connsiteX133" fmla="*/ 7401981 w 7440612"/>
              <a:gd name="connsiteY133" fmla="*/ 6407150 h 6858000"/>
              <a:gd name="connsiteX134" fmla="*/ 7385185 w 7440612"/>
              <a:gd name="connsiteY134" fmla="*/ 6448425 h 6858000"/>
              <a:gd name="connsiteX135" fmla="*/ 7366710 w 7440612"/>
              <a:gd name="connsiteY135" fmla="*/ 6488112 h 6858000"/>
              <a:gd name="connsiteX136" fmla="*/ 7348234 w 7440612"/>
              <a:gd name="connsiteY136" fmla="*/ 6523037 h 6858000"/>
              <a:gd name="connsiteX137" fmla="*/ 7328079 w 7440612"/>
              <a:gd name="connsiteY137" fmla="*/ 6561137 h 6858000"/>
              <a:gd name="connsiteX138" fmla="*/ 7307924 w 7440612"/>
              <a:gd name="connsiteY138" fmla="*/ 6597650 h 6858000"/>
              <a:gd name="connsiteX139" fmla="*/ 7291128 w 7440612"/>
              <a:gd name="connsiteY139" fmla="*/ 6640512 h 6858000"/>
              <a:gd name="connsiteX140" fmla="*/ 7274332 w 7440612"/>
              <a:gd name="connsiteY140" fmla="*/ 6683375 h 6858000"/>
              <a:gd name="connsiteX141" fmla="*/ 7264254 w 7440612"/>
              <a:gd name="connsiteY141" fmla="*/ 6735762 h 6858000"/>
              <a:gd name="connsiteX142" fmla="*/ 7255857 w 7440612"/>
              <a:gd name="connsiteY142" fmla="*/ 6791325 h 6858000"/>
              <a:gd name="connsiteX143" fmla="*/ 7250817 w 7440612"/>
              <a:gd name="connsiteY143" fmla="*/ 6858000 h 6858000"/>
              <a:gd name="connsiteX144" fmla="*/ 4328971 w 7440612"/>
              <a:gd name="connsiteY144" fmla="*/ 6858000 h 6858000"/>
              <a:gd name="connsiteX145" fmla="*/ 3756991 w 7440612"/>
              <a:gd name="connsiteY145" fmla="*/ 6858000 h 6858000"/>
              <a:gd name="connsiteX146" fmla="*/ 3167828 w 7440612"/>
              <a:gd name="connsiteY146" fmla="*/ 6858000 h 6858000"/>
              <a:gd name="connsiteX147" fmla="*/ 2746914 w 7440612"/>
              <a:gd name="connsiteY147" fmla="*/ 6858000 h 6858000"/>
              <a:gd name="connsiteX148" fmla="*/ 0 w 7440612"/>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7440612" h="6858000">
                <a:moveTo>
                  <a:pt x="0" y="0"/>
                </a:moveTo>
                <a:lnTo>
                  <a:pt x="2746914" y="0"/>
                </a:lnTo>
                <a:lnTo>
                  <a:pt x="3167828" y="0"/>
                </a:lnTo>
                <a:lnTo>
                  <a:pt x="3756991" y="0"/>
                </a:lnTo>
                <a:lnTo>
                  <a:pt x="4328971" y="0"/>
                </a:lnTo>
                <a:lnTo>
                  <a:pt x="7250817" y="0"/>
                </a:lnTo>
                <a:lnTo>
                  <a:pt x="7255857" y="66675"/>
                </a:lnTo>
                <a:lnTo>
                  <a:pt x="7264254" y="122237"/>
                </a:lnTo>
                <a:lnTo>
                  <a:pt x="7274332" y="174625"/>
                </a:lnTo>
                <a:lnTo>
                  <a:pt x="7291128" y="217487"/>
                </a:lnTo>
                <a:lnTo>
                  <a:pt x="7307924" y="260350"/>
                </a:lnTo>
                <a:lnTo>
                  <a:pt x="7328079" y="296862"/>
                </a:lnTo>
                <a:lnTo>
                  <a:pt x="7348234" y="334962"/>
                </a:lnTo>
                <a:lnTo>
                  <a:pt x="7366710" y="369887"/>
                </a:lnTo>
                <a:lnTo>
                  <a:pt x="7385185" y="409575"/>
                </a:lnTo>
                <a:lnTo>
                  <a:pt x="7401981" y="450850"/>
                </a:lnTo>
                <a:lnTo>
                  <a:pt x="7417098" y="496887"/>
                </a:lnTo>
                <a:lnTo>
                  <a:pt x="7428855" y="546100"/>
                </a:lnTo>
                <a:lnTo>
                  <a:pt x="7437253" y="606425"/>
                </a:lnTo>
                <a:lnTo>
                  <a:pt x="7440612" y="673100"/>
                </a:lnTo>
                <a:lnTo>
                  <a:pt x="7437253" y="744537"/>
                </a:lnTo>
                <a:lnTo>
                  <a:pt x="7428855" y="801687"/>
                </a:lnTo>
                <a:lnTo>
                  <a:pt x="7417098" y="854075"/>
                </a:lnTo>
                <a:lnTo>
                  <a:pt x="7401981" y="901700"/>
                </a:lnTo>
                <a:lnTo>
                  <a:pt x="7385185" y="942975"/>
                </a:lnTo>
                <a:lnTo>
                  <a:pt x="7365030" y="981075"/>
                </a:lnTo>
                <a:lnTo>
                  <a:pt x="7344875" y="1017587"/>
                </a:lnTo>
                <a:lnTo>
                  <a:pt x="7324720" y="1055687"/>
                </a:lnTo>
                <a:lnTo>
                  <a:pt x="7306244" y="1095375"/>
                </a:lnTo>
                <a:lnTo>
                  <a:pt x="7287768" y="1136650"/>
                </a:lnTo>
                <a:lnTo>
                  <a:pt x="7272653" y="1182687"/>
                </a:lnTo>
                <a:lnTo>
                  <a:pt x="7262575" y="1235075"/>
                </a:lnTo>
                <a:lnTo>
                  <a:pt x="7252497" y="1295400"/>
                </a:lnTo>
                <a:lnTo>
                  <a:pt x="7250817" y="1363662"/>
                </a:lnTo>
                <a:lnTo>
                  <a:pt x="7252497" y="1431925"/>
                </a:lnTo>
                <a:lnTo>
                  <a:pt x="7262575" y="1492250"/>
                </a:lnTo>
                <a:lnTo>
                  <a:pt x="7272653" y="1544637"/>
                </a:lnTo>
                <a:lnTo>
                  <a:pt x="7287768" y="1589087"/>
                </a:lnTo>
                <a:lnTo>
                  <a:pt x="7306244" y="1631950"/>
                </a:lnTo>
                <a:lnTo>
                  <a:pt x="7324720" y="1671637"/>
                </a:lnTo>
                <a:lnTo>
                  <a:pt x="7344875" y="1708150"/>
                </a:lnTo>
                <a:lnTo>
                  <a:pt x="7365030" y="1743075"/>
                </a:lnTo>
                <a:lnTo>
                  <a:pt x="7385185" y="1782762"/>
                </a:lnTo>
                <a:lnTo>
                  <a:pt x="7401981" y="1824037"/>
                </a:lnTo>
                <a:lnTo>
                  <a:pt x="7417098" y="1870075"/>
                </a:lnTo>
                <a:lnTo>
                  <a:pt x="7428855" y="1922462"/>
                </a:lnTo>
                <a:lnTo>
                  <a:pt x="7437253" y="1982787"/>
                </a:lnTo>
                <a:lnTo>
                  <a:pt x="7440612" y="2051050"/>
                </a:lnTo>
                <a:lnTo>
                  <a:pt x="7437253" y="2119312"/>
                </a:lnTo>
                <a:lnTo>
                  <a:pt x="7428855" y="2179637"/>
                </a:lnTo>
                <a:lnTo>
                  <a:pt x="7417098" y="2232025"/>
                </a:lnTo>
                <a:lnTo>
                  <a:pt x="7401981" y="2278062"/>
                </a:lnTo>
                <a:lnTo>
                  <a:pt x="7385185" y="2319337"/>
                </a:lnTo>
                <a:lnTo>
                  <a:pt x="7365030" y="2359025"/>
                </a:lnTo>
                <a:lnTo>
                  <a:pt x="7344875" y="2395537"/>
                </a:lnTo>
                <a:lnTo>
                  <a:pt x="7324720" y="2433637"/>
                </a:lnTo>
                <a:lnTo>
                  <a:pt x="7306244" y="2471737"/>
                </a:lnTo>
                <a:lnTo>
                  <a:pt x="7287768" y="2513012"/>
                </a:lnTo>
                <a:lnTo>
                  <a:pt x="7272653" y="2560637"/>
                </a:lnTo>
                <a:lnTo>
                  <a:pt x="7262575" y="2613025"/>
                </a:lnTo>
                <a:lnTo>
                  <a:pt x="7252497" y="2671762"/>
                </a:lnTo>
                <a:lnTo>
                  <a:pt x="7250817" y="2741612"/>
                </a:lnTo>
                <a:lnTo>
                  <a:pt x="7252497" y="2809875"/>
                </a:lnTo>
                <a:lnTo>
                  <a:pt x="7262575" y="2868612"/>
                </a:lnTo>
                <a:lnTo>
                  <a:pt x="7272653" y="2922587"/>
                </a:lnTo>
                <a:lnTo>
                  <a:pt x="7287768" y="2967037"/>
                </a:lnTo>
                <a:lnTo>
                  <a:pt x="7306244" y="3009900"/>
                </a:lnTo>
                <a:lnTo>
                  <a:pt x="7324720" y="3046412"/>
                </a:lnTo>
                <a:lnTo>
                  <a:pt x="7344875" y="3084512"/>
                </a:lnTo>
                <a:lnTo>
                  <a:pt x="7365030" y="3121025"/>
                </a:lnTo>
                <a:lnTo>
                  <a:pt x="7385185" y="3160712"/>
                </a:lnTo>
                <a:lnTo>
                  <a:pt x="7401981" y="3201987"/>
                </a:lnTo>
                <a:lnTo>
                  <a:pt x="7417098" y="3248025"/>
                </a:lnTo>
                <a:lnTo>
                  <a:pt x="7428855" y="3300412"/>
                </a:lnTo>
                <a:lnTo>
                  <a:pt x="7437253" y="3360737"/>
                </a:lnTo>
                <a:lnTo>
                  <a:pt x="7440612" y="3427412"/>
                </a:lnTo>
                <a:lnTo>
                  <a:pt x="7437253" y="3497262"/>
                </a:lnTo>
                <a:lnTo>
                  <a:pt x="7428855" y="3557587"/>
                </a:lnTo>
                <a:lnTo>
                  <a:pt x="7417098" y="3609975"/>
                </a:lnTo>
                <a:lnTo>
                  <a:pt x="7401981" y="3656012"/>
                </a:lnTo>
                <a:lnTo>
                  <a:pt x="7385185" y="3697287"/>
                </a:lnTo>
                <a:lnTo>
                  <a:pt x="7365030" y="3736975"/>
                </a:lnTo>
                <a:lnTo>
                  <a:pt x="7324720" y="3811587"/>
                </a:lnTo>
                <a:lnTo>
                  <a:pt x="7306244" y="3848100"/>
                </a:lnTo>
                <a:lnTo>
                  <a:pt x="7287768" y="3890962"/>
                </a:lnTo>
                <a:lnTo>
                  <a:pt x="7272653" y="3935412"/>
                </a:lnTo>
                <a:lnTo>
                  <a:pt x="7262575" y="3987800"/>
                </a:lnTo>
                <a:lnTo>
                  <a:pt x="7252497" y="4048125"/>
                </a:lnTo>
                <a:lnTo>
                  <a:pt x="7250817" y="4116387"/>
                </a:lnTo>
                <a:lnTo>
                  <a:pt x="7252497" y="4186237"/>
                </a:lnTo>
                <a:lnTo>
                  <a:pt x="7262575" y="4244975"/>
                </a:lnTo>
                <a:lnTo>
                  <a:pt x="7272653" y="4297362"/>
                </a:lnTo>
                <a:lnTo>
                  <a:pt x="7287768" y="4343400"/>
                </a:lnTo>
                <a:lnTo>
                  <a:pt x="7306244" y="4386262"/>
                </a:lnTo>
                <a:lnTo>
                  <a:pt x="7324720" y="4424362"/>
                </a:lnTo>
                <a:lnTo>
                  <a:pt x="7365030" y="4498975"/>
                </a:lnTo>
                <a:lnTo>
                  <a:pt x="7385185" y="4537075"/>
                </a:lnTo>
                <a:lnTo>
                  <a:pt x="7401981" y="4579937"/>
                </a:lnTo>
                <a:lnTo>
                  <a:pt x="7417098" y="4625975"/>
                </a:lnTo>
                <a:lnTo>
                  <a:pt x="7428855" y="4678362"/>
                </a:lnTo>
                <a:lnTo>
                  <a:pt x="7437253" y="4738687"/>
                </a:lnTo>
                <a:lnTo>
                  <a:pt x="7440612" y="4806950"/>
                </a:lnTo>
                <a:lnTo>
                  <a:pt x="7437253" y="4875212"/>
                </a:lnTo>
                <a:lnTo>
                  <a:pt x="7428855" y="4935537"/>
                </a:lnTo>
                <a:lnTo>
                  <a:pt x="7417098" y="4987925"/>
                </a:lnTo>
                <a:lnTo>
                  <a:pt x="7401981" y="5033962"/>
                </a:lnTo>
                <a:lnTo>
                  <a:pt x="7385185" y="5075237"/>
                </a:lnTo>
                <a:lnTo>
                  <a:pt x="7365030" y="5114925"/>
                </a:lnTo>
                <a:lnTo>
                  <a:pt x="7344875" y="5149850"/>
                </a:lnTo>
                <a:lnTo>
                  <a:pt x="7324720" y="5186362"/>
                </a:lnTo>
                <a:lnTo>
                  <a:pt x="7306244" y="5226050"/>
                </a:lnTo>
                <a:lnTo>
                  <a:pt x="7287768" y="5268912"/>
                </a:lnTo>
                <a:lnTo>
                  <a:pt x="7272653" y="5313362"/>
                </a:lnTo>
                <a:lnTo>
                  <a:pt x="7262575" y="5365750"/>
                </a:lnTo>
                <a:lnTo>
                  <a:pt x="7252497" y="5426075"/>
                </a:lnTo>
                <a:lnTo>
                  <a:pt x="7250817" y="5494337"/>
                </a:lnTo>
                <a:lnTo>
                  <a:pt x="7252497" y="5562600"/>
                </a:lnTo>
                <a:lnTo>
                  <a:pt x="7262575" y="5622925"/>
                </a:lnTo>
                <a:lnTo>
                  <a:pt x="7272653" y="5675312"/>
                </a:lnTo>
                <a:lnTo>
                  <a:pt x="7287768" y="5721350"/>
                </a:lnTo>
                <a:lnTo>
                  <a:pt x="7306244" y="5762625"/>
                </a:lnTo>
                <a:lnTo>
                  <a:pt x="7324720" y="5802312"/>
                </a:lnTo>
                <a:lnTo>
                  <a:pt x="7344875" y="5840412"/>
                </a:lnTo>
                <a:lnTo>
                  <a:pt x="7365030" y="5876925"/>
                </a:lnTo>
                <a:lnTo>
                  <a:pt x="7385185" y="5915025"/>
                </a:lnTo>
                <a:lnTo>
                  <a:pt x="7401981" y="5956300"/>
                </a:lnTo>
                <a:lnTo>
                  <a:pt x="7417098" y="6003925"/>
                </a:lnTo>
                <a:lnTo>
                  <a:pt x="7428855" y="6056312"/>
                </a:lnTo>
                <a:lnTo>
                  <a:pt x="7437253" y="6113462"/>
                </a:lnTo>
                <a:lnTo>
                  <a:pt x="7440612" y="6183312"/>
                </a:lnTo>
                <a:lnTo>
                  <a:pt x="7437253" y="6251575"/>
                </a:lnTo>
                <a:lnTo>
                  <a:pt x="7428855" y="6311900"/>
                </a:lnTo>
                <a:lnTo>
                  <a:pt x="7417098" y="6361112"/>
                </a:lnTo>
                <a:lnTo>
                  <a:pt x="7401981" y="6407150"/>
                </a:lnTo>
                <a:lnTo>
                  <a:pt x="7385185" y="6448425"/>
                </a:lnTo>
                <a:lnTo>
                  <a:pt x="7366710" y="6488112"/>
                </a:lnTo>
                <a:lnTo>
                  <a:pt x="7348234" y="6523037"/>
                </a:lnTo>
                <a:lnTo>
                  <a:pt x="7328079" y="6561137"/>
                </a:lnTo>
                <a:lnTo>
                  <a:pt x="7307924" y="6597650"/>
                </a:lnTo>
                <a:lnTo>
                  <a:pt x="7291128" y="6640512"/>
                </a:lnTo>
                <a:lnTo>
                  <a:pt x="7274332" y="6683375"/>
                </a:lnTo>
                <a:lnTo>
                  <a:pt x="7264254" y="6735762"/>
                </a:lnTo>
                <a:lnTo>
                  <a:pt x="7255857" y="6791325"/>
                </a:lnTo>
                <a:lnTo>
                  <a:pt x="7250817" y="6858000"/>
                </a:lnTo>
                <a:lnTo>
                  <a:pt x="4328971" y="6858000"/>
                </a:lnTo>
                <a:lnTo>
                  <a:pt x="3756991" y="6858000"/>
                </a:lnTo>
                <a:lnTo>
                  <a:pt x="3167828" y="6858000"/>
                </a:lnTo>
                <a:lnTo>
                  <a:pt x="2746914" y="6858000"/>
                </a:lnTo>
                <a:lnTo>
                  <a:pt x="0" y="6858000"/>
                </a:lnTo>
                <a:close/>
              </a:path>
            </a:pathLst>
          </a:custGeom>
          <a:solidFill>
            <a:schemeClr val="bg1"/>
          </a:solidFill>
          <a:ln w="0">
            <a:noFill/>
            <a:prstDash val="solid"/>
            <a:round/>
            <a:headEnd/>
            <a:tailEnd/>
          </a:ln>
        </p:spPr>
        <p:txBody>
          <a:bodyPr wrap="square">
            <a:noAutofit/>
          </a:bodyPr>
          <a:lstStyle/>
          <a:p>
            <a:endParaRPr lang="en-US" dirty="0"/>
          </a:p>
        </p:txBody>
      </p:sp>
      <p:sp>
        <p:nvSpPr>
          <p:cNvPr id="2" name="Nadpis 1">
            <a:extLst>
              <a:ext uri="{FF2B5EF4-FFF2-40B4-BE49-F238E27FC236}">
                <a16:creationId xmlns:a16="http://schemas.microsoft.com/office/drawing/2014/main" id="{D55ABF85-4B4D-4132-BF82-C1B5C4FB5423}"/>
              </a:ext>
            </a:extLst>
          </p:cNvPr>
          <p:cNvSpPr>
            <a:spLocks noGrp="1"/>
          </p:cNvSpPr>
          <p:nvPr>
            <p:ph type="title"/>
          </p:nvPr>
        </p:nvSpPr>
        <p:spPr>
          <a:xfrm>
            <a:off x="765051" y="662400"/>
            <a:ext cx="6015897" cy="1492132"/>
          </a:xfrm>
        </p:spPr>
        <p:txBody>
          <a:bodyPr anchor="t">
            <a:normAutofit/>
          </a:bodyPr>
          <a:lstStyle/>
          <a:p>
            <a:r>
              <a:rPr lang="cs-CZ" sz="3700" b="0" i="0">
                <a:effectLst/>
                <a:latin typeface="Arial CE" panose="020B0604020202020204" pitchFamily="34" charset="0"/>
              </a:rPr>
              <a:t>Vypalování trávy versus pálení zahradního odpadu</a:t>
            </a:r>
            <a:endParaRPr lang="cs-CZ" sz="3700"/>
          </a:p>
        </p:txBody>
      </p:sp>
      <p:sp>
        <p:nvSpPr>
          <p:cNvPr id="3" name="Zástupný obsah 2">
            <a:extLst>
              <a:ext uri="{FF2B5EF4-FFF2-40B4-BE49-F238E27FC236}">
                <a16:creationId xmlns:a16="http://schemas.microsoft.com/office/drawing/2014/main" id="{1564C70C-E270-456E-BF01-CFD4EDDF572B}"/>
              </a:ext>
            </a:extLst>
          </p:cNvPr>
          <p:cNvSpPr>
            <a:spLocks noGrp="1"/>
          </p:cNvSpPr>
          <p:nvPr>
            <p:ph idx="1"/>
          </p:nvPr>
        </p:nvSpPr>
        <p:spPr>
          <a:xfrm>
            <a:off x="206189" y="1766047"/>
            <a:ext cx="6768352" cy="4984377"/>
          </a:xfrm>
        </p:spPr>
        <p:txBody>
          <a:bodyPr>
            <a:normAutofit fontScale="85000" lnSpcReduction="20000"/>
          </a:bodyPr>
          <a:lstStyle/>
          <a:p>
            <a:r>
              <a:rPr lang="cs-CZ" sz="2600" b="0" i="0" dirty="0">
                <a:solidFill>
                  <a:schemeClr val="tx1">
                    <a:alpha val="60000"/>
                  </a:schemeClr>
                </a:solidFill>
                <a:effectLst/>
                <a:latin typeface="Arial CE" panose="020B0604020202020204" pitchFamily="34" charset="0"/>
              </a:rPr>
              <a:t>Plošné vypalování trávy a porostů je zakázáno hned třemi zákony České republiky, přesto si tato činnost každoročně vyžádá několik lidských životů, zejména starších osob. Pálení přírodních materiálů po úklidu zahrad provádět lze, ale za dodržení vícero podmínek. </a:t>
            </a:r>
          </a:p>
          <a:p>
            <a:r>
              <a:rPr lang="cs-CZ" sz="2600" b="0" i="0" dirty="0">
                <a:solidFill>
                  <a:schemeClr val="tx1">
                    <a:alpha val="60000"/>
                  </a:schemeClr>
                </a:solidFill>
                <a:effectLst/>
                <a:latin typeface="Arial CE" panose="020B0604020202020204" pitchFamily="34" charset="0"/>
              </a:rPr>
              <a:t>Zahradní sezóna obvykle začíná jarním úklidem pozemku. Někteří zahrádkáři k odstraňování staré trávy používají plošné vypalování. Leckde dokonce přetrvává názor, že popel je prospěšný pro lepší růst nového trávníku. Jen v roce 2022 při této činnosti zemřeli 4 lidé a 32 osob se zranilo. Výše škod způsobených těmito požáry se vyšplhala k částce téměř 12 milionů korun. A ačkoliv na některých místech České republiky zatím ještě leží sněhová pokrývka, tak hasiči evidují první výjezdy k úmyslně založeným požárům travních porostů již nyní.</a:t>
            </a:r>
          </a:p>
          <a:p>
            <a:endParaRPr lang="cs-CZ" sz="1700" dirty="0">
              <a:solidFill>
                <a:schemeClr val="tx1">
                  <a:alpha val="60000"/>
                </a:schemeClr>
              </a:solidFill>
            </a:endParaRPr>
          </a:p>
        </p:txBody>
      </p:sp>
    </p:spTree>
    <p:extLst>
      <p:ext uri="{BB962C8B-B14F-4D97-AF65-F5344CB8AC3E}">
        <p14:creationId xmlns:p14="http://schemas.microsoft.com/office/powerpoint/2010/main" val="85743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0" name="Rectangle 5139">
            <a:extLst>
              <a:ext uri="{FF2B5EF4-FFF2-40B4-BE49-F238E27FC236}">
                <a16:creationId xmlns:a16="http://schemas.microsoft.com/office/drawing/2014/main" id="{E2DBC3FA-1778-4542-A98E-723060F70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BACB5451-7438-479B-BC77-6E25ECF6E104}"/>
              </a:ext>
            </a:extLst>
          </p:cNvPr>
          <p:cNvPicPr>
            <a:picLocks noChangeAspect="1"/>
          </p:cNvPicPr>
          <p:nvPr/>
        </p:nvPicPr>
        <p:blipFill rotWithShape="1">
          <a:blip r:embed="rId3"/>
          <a:srcRect l="6767" r="13494"/>
          <a:stretch/>
        </p:blipFill>
        <p:spPr>
          <a:xfrm>
            <a:off x="7331108" y="3429000"/>
            <a:ext cx="4860895" cy="3429002"/>
          </a:xfrm>
          <a:prstGeom prst="rect">
            <a:avLst/>
          </a:prstGeom>
        </p:spPr>
      </p:pic>
      <p:pic>
        <p:nvPicPr>
          <p:cNvPr id="5122" name="Picture 2" descr="Víte, jaká pokuta vám hrozí při vypalování trávy? Raději si to rozmyslíte">
            <a:extLst>
              <a:ext uri="{FF2B5EF4-FFF2-40B4-BE49-F238E27FC236}">
                <a16:creationId xmlns:a16="http://schemas.microsoft.com/office/drawing/2014/main" id="{60F0A5BA-7904-4CFC-8007-9350534850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6" r="19210"/>
          <a:stretch/>
        </p:blipFill>
        <p:spPr bwMode="auto">
          <a:xfrm>
            <a:off x="7331101" y="-2"/>
            <a:ext cx="4860896" cy="3434400"/>
          </a:xfrm>
          <a:prstGeom prst="rect">
            <a:avLst/>
          </a:prstGeom>
          <a:noFill/>
          <a:extLst>
            <a:ext uri="{909E8E84-426E-40DD-AFC4-6F175D3DCCD1}">
              <a14:hiddenFill xmlns:a14="http://schemas.microsoft.com/office/drawing/2010/main">
                <a:solidFill>
                  <a:srgbClr val="FFFFFF"/>
                </a:solidFill>
              </a14:hiddenFill>
            </a:ext>
          </a:extLst>
        </p:spPr>
      </p:pic>
      <p:sp>
        <p:nvSpPr>
          <p:cNvPr id="5142" name="Freeform: Shape 5141">
            <a:extLst>
              <a:ext uri="{FF2B5EF4-FFF2-40B4-BE49-F238E27FC236}">
                <a16:creationId xmlns:a16="http://schemas.microsoft.com/office/drawing/2014/main" id="{01BA3DC3-EBA4-4E01-9551-84AF25F5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7584990" cy="6858000"/>
          </a:xfrm>
          <a:custGeom>
            <a:avLst/>
            <a:gdLst>
              <a:gd name="connsiteX0" fmla="*/ 7584990 w 7584990"/>
              <a:gd name="connsiteY0" fmla="*/ 0 h 6858000"/>
              <a:gd name="connsiteX1" fmla="*/ 4838076 w 7584990"/>
              <a:gd name="connsiteY1" fmla="*/ 0 h 6858000"/>
              <a:gd name="connsiteX2" fmla="*/ 4417162 w 7584990"/>
              <a:gd name="connsiteY2" fmla="*/ 0 h 6858000"/>
              <a:gd name="connsiteX3" fmla="*/ 3827999 w 7584990"/>
              <a:gd name="connsiteY3" fmla="*/ 0 h 6858000"/>
              <a:gd name="connsiteX4" fmla="*/ 3459219 w 7584990"/>
              <a:gd name="connsiteY4" fmla="*/ 0 h 6858000"/>
              <a:gd name="connsiteX5" fmla="*/ 334174 w 7584990"/>
              <a:gd name="connsiteY5" fmla="*/ 0 h 6858000"/>
              <a:gd name="connsiteX6" fmla="*/ 334173 w 7584990"/>
              <a:gd name="connsiteY6" fmla="*/ 0 h 6858000"/>
              <a:gd name="connsiteX7" fmla="*/ 189795 w 7584990"/>
              <a:gd name="connsiteY7" fmla="*/ 0 h 6858000"/>
              <a:gd name="connsiteX8" fmla="*/ 184756 w 7584990"/>
              <a:gd name="connsiteY8" fmla="*/ 66675 h 6858000"/>
              <a:gd name="connsiteX9" fmla="*/ 176358 w 7584990"/>
              <a:gd name="connsiteY9" fmla="*/ 122237 h 6858000"/>
              <a:gd name="connsiteX10" fmla="*/ 166281 w 7584990"/>
              <a:gd name="connsiteY10" fmla="*/ 174625 h 6858000"/>
              <a:gd name="connsiteX11" fmla="*/ 149485 w 7584990"/>
              <a:gd name="connsiteY11" fmla="*/ 217487 h 6858000"/>
              <a:gd name="connsiteX12" fmla="*/ 132689 w 7584990"/>
              <a:gd name="connsiteY12" fmla="*/ 260350 h 6858000"/>
              <a:gd name="connsiteX13" fmla="*/ 112534 w 7584990"/>
              <a:gd name="connsiteY13" fmla="*/ 296862 h 6858000"/>
              <a:gd name="connsiteX14" fmla="*/ 92379 w 7584990"/>
              <a:gd name="connsiteY14" fmla="*/ 334962 h 6858000"/>
              <a:gd name="connsiteX15" fmla="*/ 73903 w 7584990"/>
              <a:gd name="connsiteY15" fmla="*/ 369887 h 6858000"/>
              <a:gd name="connsiteX16" fmla="*/ 55427 w 7584990"/>
              <a:gd name="connsiteY16" fmla="*/ 409575 h 6858000"/>
              <a:gd name="connsiteX17" fmla="*/ 38632 w 7584990"/>
              <a:gd name="connsiteY17" fmla="*/ 450850 h 6858000"/>
              <a:gd name="connsiteX18" fmla="*/ 23515 w 7584990"/>
              <a:gd name="connsiteY18" fmla="*/ 496887 h 6858000"/>
              <a:gd name="connsiteX19" fmla="*/ 11758 w 7584990"/>
              <a:gd name="connsiteY19" fmla="*/ 546100 h 6858000"/>
              <a:gd name="connsiteX20" fmla="*/ 3359 w 7584990"/>
              <a:gd name="connsiteY20" fmla="*/ 606425 h 6858000"/>
              <a:gd name="connsiteX21" fmla="*/ 0 w 7584990"/>
              <a:gd name="connsiteY21" fmla="*/ 673100 h 6858000"/>
              <a:gd name="connsiteX22" fmla="*/ 3359 w 7584990"/>
              <a:gd name="connsiteY22" fmla="*/ 744537 h 6858000"/>
              <a:gd name="connsiteX23" fmla="*/ 11758 w 7584990"/>
              <a:gd name="connsiteY23" fmla="*/ 801687 h 6858000"/>
              <a:gd name="connsiteX24" fmla="*/ 23515 w 7584990"/>
              <a:gd name="connsiteY24" fmla="*/ 854075 h 6858000"/>
              <a:gd name="connsiteX25" fmla="*/ 38632 w 7584990"/>
              <a:gd name="connsiteY25" fmla="*/ 901700 h 6858000"/>
              <a:gd name="connsiteX26" fmla="*/ 55427 w 7584990"/>
              <a:gd name="connsiteY26" fmla="*/ 942975 h 6858000"/>
              <a:gd name="connsiteX27" fmla="*/ 75583 w 7584990"/>
              <a:gd name="connsiteY27" fmla="*/ 981075 h 6858000"/>
              <a:gd name="connsiteX28" fmla="*/ 95738 w 7584990"/>
              <a:gd name="connsiteY28" fmla="*/ 1017587 h 6858000"/>
              <a:gd name="connsiteX29" fmla="*/ 115893 w 7584990"/>
              <a:gd name="connsiteY29" fmla="*/ 1055687 h 6858000"/>
              <a:gd name="connsiteX30" fmla="*/ 134368 w 7584990"/>
              <a:gd name="connsiteY30" fmla="*/ 1095375 h 6858000"/>
              <a:gd name="connsiteX31" fmla="*/ 152844 w 7584990"/>
              <a:gd name="connsiteY31" fmla="*/ 1136650 h 6858000"/>
              <a:gd name="connsiteX32" fmla="*/ 167960 w 7584990"/>
              <a:gd name="connsiteY32" fmla="*/ 1182687 h 6858000"/>
              <a:gd name="connsiteX33" fmla="*/ 178038 w 7584990"/>
              <a:gd name="connsiteY33" fmla="*/ 1235075 h 6858000"/>
              <a:gd name="connsiteX34" fmla="*/ 188115 w 7584990"/>
              <a:gd name="connsiteY34" fmla="*/ 1295400 h 6858000"/>
              <a:gd name="connsiteX35" fmla="*/ 189795 w 7584990"/>
              <a:gd name="connsiteY35" fmla="*/ 1363662 h 6858000"/>
              <a:gd name="connsiteX36" fmla="*/ 188115 w 7584990"/>
              <a:gd name="connsiteY36" fmla="*/ 1431925 h 6858000"/>
              <a:gd name="connsiteX37" fmla="*/ 178038 w 7584990"/>
              <a:gd name="connsiteY37" fmla="*/ 1492250 h 6858000"/>
              <a:gd name="connsiteX38" fmla="*/ 167960 w 7584990"/>
              <a:gd name="connsiteY38" fmla="*/ 1544637 h 6858000"/>
              <a:gd name="connsiteX39" fmla="*/ 152844 w 7584990"/>
              <a:gd name="connsiteY39" fmla="*/ 1589087 h 6858000"/>
              <a:gd name="connsiteX40" fmla="*/ 134368 w 7584990"/>
              <a:gd name="connsiteY40" fmla="*/ 1631950 h 6858000"/>
              <a:gd name="connsiteX41" fmla="*/ 115893 w 7584990"/>
              <a:gd name="connsiteY41" fmla="*/ 1671637 h 6858000"/>
              <a:gd name="connsiteX42" fmla="*/ 95738 w 7584990"/>
              <a:gd name="connsiteY42" fmla="*/ 1708150 h 6858000"/>
              <a:gd name="connsiteX43" fmla="*/ 75583 w 7584990"/>
              <a:gd name="connsiteY43" fmla="*/ 1743075 h 6858000"/>
              <a:gd name="connsiteX44" fmla="*/ 55427 w 7584990"/>
              <a:gd name="connsiteY44" fmla="*/ 1782762 h 6858000"/>
              <a:gd name="connsiteX45" fmla="*/ 38632 w 7584990"/>
              <a:gd name="connsiteY45" fmla="*/ 1824037 h 6858000"/>
              <a:gd name="connsiteX46" fmla="*/ 23515 w 7584990"/>
              <a:gd name="connsiteY46" fmla="*/ 1870075 h 6858000"/>
              <a:gd name="connsiteX47" fmla="*/ 11758 w 7584990"/>
              <a:gd name="connsiteY47" fmla="*/ 1922462 h 6858000"/>
              <a:gd name="connsiteX48" fmla="*/ 3359 w 7584990"/>
              <a:gd name="connsiteY48" fmla="*/ 1982787 h 6858000"/>
              <a:gd name="connsiteX49" fmla="*/ 0 w 7584990"/>
              <a:gd name="connsiteY49" fmla="*/ 2051050 h 6858000"/>
              <a:gd name="connsiteX50" fmla="*/ 3359 w 7584990"/>
              <a:gd name="connsiteY50" fmla="*/ 2119312 h 6858000"/>
              <a:gd name="connsiteX51" fmla="*/ 11758 w 7584990"/>
              <a:gd name="connsiteY51" fmla="*/ 2179637 h 6858000"/>
              <a:gd name="connsiteX52" fmla="*/ 23515 w 7584990"/>
              <a:gd name="connsiteY52" fmla="*/ 2232025 h 6858000"/>
              <a:gd name="connsiteX53" fmla="*/ 38632 w 7584990"/>
              <a:gd name="connsiteY53" fmla="*/ 2278062 h 6858000"/>
              <a:gd name="connsiteX54" fmla="*/ 55427 w 7584990"/>
              <a:gd name="connsiteY54" fmla="*/ 2319337 h 6858000"/>
              <a:gd name="connsiteX55" fmla="*/ 75583 w 7584990"/>
              <a:gd name="connsiteY55" fmla="*/ 2359025 h 6858000"/>
              <a:gd name="connsiteX56" fmla="*/ 95738 w 7584990"/>
              <a:gd name="connsiteY56" fmla="*/ 2395537 h 6858000"/>
              <a:gd name="connsiteX57" fmla="*/ 115893 w 7584990"/>
              <a:gd name="connsiteY57" fmla="*/ 2433637 h 6858000"/>
              <a:gd name="connsiteX58" fmla="*/ 134368 w 7584990"/>
              <a:gd name="connsiteY58" fmla="*/ 2471737 h 6858000"/>
              <a:gd name="connsiteX59" fmla="*/ 152844 w 7584990"/>
              <a:gd name="connsiteY59" fmla="*/ 2513012 h 6858000"/>
              <a:gd name="connsiteX60" fmla="*/ 167960 w 7584990"/>
              <a:gd name="connsiteY60" fmla="*/ 2560637 h 6858000"/>
              <a:gd name="connsiteX61" fmla="*/ 178038 w 7584990"/>
              <a:gd name="connsiteY61" fmla="*/ 2613025 h 6858000"/>
              <a:gd name="connsiteX62" fmla="*/ 188115 w 7584990"/>
              <a:gd name="connsiteY62" fmla="*/ 2671762 h 6858000"/>
              <a:gd name="connsiteX63" fmla="*/ 189795 w 7584990"/>
              <a:gd name="connsiteY63" fmla="*/ 2741612 h 6858000"/>
              <a:gd name="connsiteX64" fmla="*/ 188115 w 7584990"/>
              <a:gd name="connsiteY64" fmla="*/ 2809875 h 6858000"/>
              <a:gd name="connsiteX65" fmla="*/ 178038 w 7584990"/>
              <a:gd name="connsiteY65" fmla="*/ 2868612 h 6858000"/>
              <a:gd name="connsiteX66" fmla="*/ 167960 w 7584990"/>
              <a:gd name="connsiteY66" fmla="*/ 2922587 h 6858000"/>
              <a:gd name="connsiteX67" fmla="*/ 152844 w 7584990"/>
              <a:gd name="connsiteY67" fmla="*/ 2967037 h 6858000"/>
              <a:gd name="connsiteX68" fmla="*/ 134368 w 7584990"/>
              <a:gd name="connsiteY68" fmla="*/ 3009900 h 6858000"/>
              <a:gd name="connsiteX69" fmla="*/ 115893 w 7584990"/>
              <a:gd name="connsiteY69" fmla="*/ 3046412 h 6858000"/>
              <a:gd name="connsiteX70" fmla="*/ 95738 w 7584990"/>
              <a:gd name="connsiteY70" fmla="*/ 3084512 h 6858000"/>
              <a:gd name="connsiteX71" fmla="*/ 75583 w 7584990"/>
              <a:gd name="connsiteY71" fmla="*/ 3121025 h 6858000"/>
              <a:gd name="connsiteX72" fmla="*/ 55427 w 7584990"/>
              <a:gd name="connsiteY72" fmla="*/ 3160712 h 6858000"/>
              <a:gd name="connsiteX73" fmla="*/ 38632 w 7584990"/>
              <a:gd name="connsiteY73" fmla="*/ 3201987 h 6858000"/>
              <a:gd name="connsiteX74" fmla="*/ 23515 w 7584990"/>
              <a:gd name="connsiteY74" fmla="*/ 3248025 h 6858000"/>
              <a:gd name="connsiteX75" fmla="*/ 11758 w 7584990"/>
              <a:gd name="connsiteY75" fmla="*/ 3300412 h 6858000"/>
              <a:gd name="connsiteX76" fmla="*/ 3359 w 7584990"/>
              <a:gd name="connsiteY76" fmla="*/ 3360737 h 6858000"/>
              <a:gd name="connsiteX77" fmla="*/ 0 w 7584990"/>
              <a:gd name="connsiteY77" fmla="*/ 3427412 h 6858000"/>
              <a:gd name="connsiteX78" fmla="*/ 3359 w 7584990"/>
              <a:gd name="connsiteY78" fmla="*/ 3497262 h 6858000"/>
              <a:gd name="connsiteX79" fmla="*/ 11758 w 7584990"/>
              <a:gd name="connsiteY79" fmla="*/ 3557587 h 6858000"/>
              <a:gd name="connsiteX80" fmla="*/ 23515 w 7584990"/>
              <a:gd name="connsiteY80" fmla="*/ 3609975 h 6858000"/>
              <a:gd name="connsiteX81" fmla="*/ 38632 w 7584990"/>
              <a:gd name="connsiteY81" fmla="*/ 3656012 h 6858000"/>
              <a:gd name="connsiteX82" fmla="*/ 55427 w 7584990"/>
              <a:gd name="connsiteY82" fmla="*/ 3697287 h 6858000"/>
              <a:gd name="connsiteX83" fmla="*/ 75583 w 7584990"/>
              <a:gd name="connsiteY83" fmla="*/ 3736975 h 6858000"/>
              <a:gd name="connsiteX84" fmla="*/ 115893 w 7584990"/>
              <a:gd name="connsiteY84" fmla="*/ 3811587 h 6858000"/>
              <a:gd name="connsiteX85" fmla="*/ 134368 w 7584990"/>
              <a:gd name="connsiteY85" fmla="*/ 3848100 h 6858000"/>
              <a:gd name="connsiteX86" fmla="*/ 152844 w 7584990"/>
              <a:gd name="connsiteY86" fmla="*/ 3890962 h 6858000"/>
              <a:gd name="connsiteX87" fmla="*/ 167960 w 7584990"/>
              <a:gd name="connsiteY87" fmla="*/ 3935412 h 6858000"/>
              <a:gd name="connsiteX88" fmla="*/ 178038 w 7584990"/>
              <a:gd name="connsiteY88" fmla="*/ 3987800 h 6858000"/>
              <a:gd name="connsiteX89" fmla="*/ 188115 w 7584990"/>
              <a:gd name="connsiteY89" fmla="*/ 4048125 h 6858000"/>
              <a:gd name="connsiteX90" fmla="*/ 189795 w 7584990"/>
              <a:gd name="connsiteY90" fmla="*/ 4116387 h 6858000"/>
              <a:gd name="connsiteX91" fmla="*/ 188115 w 7584990"/>
              <a:gd name="connsiteY91" fmla="*/ 4186237 h 6858000"/>
              <a:gd name="connsiteX92" fmla="*/ 178038 w 7584990"/>
              <a:gd name="connsiteY92" fmla="*/ 4244975 h 6858000"/>
              <a:gd name="connsiteX93" fmla="*/ 167960 w 7584990"/>
              <a:gd name="connsiteY93" fmla="*/ 4297362 h 6858000"/>
              <a:gd name="connsiteX94" fmla="*/ 152844 w 7584990"/>
              <a:gd name="connsiteY94" fmla="*/ 4343400 h 6858000"/>
              <a:gd name="connsiteX95" fmla="*/ 134368 w 7584990"/>
              <a:gd name="connsiteY95" fmla="*/ 4386262 h 6858000"/>
              <a:gd name="connsiteX96" fmla="*/ 115893 w 7584990"/>
              <a:gd name="connsiteY96" fmla="*/ 4424362 h 6858000"/>
              <a:gd name="connsiteX97" fmla="*/ 75583 w 7584990"/>
              <a:gd name="connsiteY97" fmla="*/ 4498975 h 6858000"/>
              <a:gd name="connsiteX98" fmla="*/ 55427 w 7584990"/>
              <a:gd name="connsiteY98" fmla="*/ 4537075 h 6858000"/>
              <a:gd name="connsiteX99" fmla="*/ 38632 w 7584990"/>
              <a:gd name="connsiteY99" fmla="*/ 4579937 h 6858000"/>
              <a:gd name="connsiteX100" fmla="*/ 23515 w 7584990"/>
              <a:gd name="connsiteY100" fmla="*/ 4625975 h 6858000"/>
              <a:gd name="connsiteX101" fmla="*/ 11758 w 7584990"/>
              <a:gd name="connsiteY101" fmla="*/ 4678362 h 6858000"/>
              <a:gd name="connsiteX102" fmla="*/ 3359 w 7584990"/>
              <a:gd name="connsiteY102" fmla="*/ 4738687 h 6858000"/>
              <a:gd name="connsiteX103" fmla="*/ 0 w 7584990"/>
              <a:gd name="connsiteY103" fmla="*/ 4806950 h 6858000"/>
              <a:gd name="connsiteX104" fmla="*/ 3359 w 7584990"/>
              <a:gd name="connsiteY104" fmla="*/ 4875212 h 6858000"/>
              <a:gd name="connsiteX105" fmla="*/ 11758 w 7584990"/>
              <a:gd name="connsiteY105" fmla="*/ 4935537 h 6858000"/>
              <a:gd name="connsiteX106" fmla="*/ 23515 w 7584990"/>
              <a:gd name="connsiteY106" fmla="*/ 4987925 h 6858000"/>
              <a:gd name="connsiteX107" fmla="*/ 38632 w 7584990"/>
              <a:gd name="connsiteY107" fmla="*/ 5033962 h 6858000"/>
              <a:gd name="connsiteX108" fmla="*/ 55427 w 7584990"/>
              <a:gd name="connsiteY108" fmla="*/ 5075237 h 6858000"/>
              <a:gd name="connsiteX109" fmla="*/ 75583 w 7584990"/>
              <a:gd name="connsiteY109" fmla="*/ 5114925 h 6858000"/>
              <a:gd name="connsiteX110" fmla="*/ 95738 w 7584990"/>
              <a:gd name="connsiteY110" fmla="*/ 5149850 h 6858000"/>
              <a:gd name="connsiteX111" fmla="*/ 115893 w 7584990"/>
              <a:gd name="connsiteY111" fmla="*/ 5186362 h 6858000"/>
              <a:gd name="connsiteX112" fmla="*/ 134368 w 7584990"/>
              <a:gd name="connsiteY112" fmla="*/ 5226050 h 6858000"/>
              <a:gd name="connsiteX113" fmla="*/ 152844 w 7584990"/>
              <a:gd name="connsiteY113" fmla="*/ 5268912 h 6858000"/>
              <a:gd name="connsiteX114" fmla="*/ 167960 w 7584990"/>
              <a:gd name="connsiteY114" fmla="*/ 5313362 h 6858000"/>
              <a:gd name="connsiteX115" fmla="*/ 178038 w 7584990"/>
              <a:gd name="connsiteY115" fmla="*/ 5365750 h 6858000"/>
              <a:gd name="connsiteX116" fmla="*/ 188115 w 7584990"/>
              <a:gd name="connsiteY116" fmla="*/ 5426075 h 6858000"/>
              <a:gd name="connsiteX117" fmla="*/ 189795 w 7584990"/>
              <a:gd name="connsiteY117" fmla="*/ 5494337 h 6858000"/>
              <a:gd name="connsiteX118" fmla="*/ 188115 w 7584990"/>
              <a:gd name="connsiteY118" fmla="*/ 5562600 h 6858000"/>
              <a:gd name="connsiteX119" fmla="*/ 178038 w 7584990"/>
              <a:gd name="connsiteY119" fmla="*/ 5622925 h 6858000"/>
              <a:gd name="connsiteX120" fmla="*/ 167960 w 7584990"/>
              <a:gd name="connsiteY120" fmla="*/ 5675312 h 6858000"/>
              <a:gd name="connsiteX121" fmla="*/ 152844 w 7584990"/>
              <a:gd name="connsiteY121" fmla="*/ 5721350 h 6858000"/>
              <a:gd name="connsiteX122" fmla="*/ 134368 w 7584990"/>
              <a:gd name="connsiteY122" fmla="*/ 5762625 h 6858000"/>
              <a:gd name="connsiteX123" fmla="*/ 115893 w 7584990"/>
              <a:gd name="connsiteY123" fmla="*/ 5802312 h 6858000"/>
              <a:gd name="connsiteX124" fmla="*/ 95738 w 7584990"/>
              <a:gd name="connsiteY124" fmla="*/ 5840412 h 6858000"/>
              <a:gd name="connsiteX125" fmla="*/ 75583 w 7584990"/>
              <a:gd name="connsiteY125" fmla="*/ 5876925 h 6858000"/>
              <a:gd name="connsiteX126" fmla="*/ 55427 w 7584990"/>
              <a:gd name="connsiteY126" fmla="*/ 5915025 h 6858000"/>
              <a:gd name="connsiteX127" fmla="*/ 38632 w 7584990"/>
              <a:gd name="connsiteY127" fmla="*/ 5956300 h 6858000"/>
              <a:gd name="connsiteX128" fmla="*/ 23515 w 7584990"/>
              <a:gd name="connsiteY128" fmla="*/ 6003925 h 6858000"/>
              <a:gd name="connsiteX129" fmla="*/ 11758 w 7584990"/>
              <a:gd name="connsiteY129" fmla="*/ 6056312 h 6858000"/>
              <a:gd name="connsiteX130" fmla="*/ 3359 w 7584990"/>
              <a:gd name="connsiteY130" fmla="*/ 6113462 h 6858000"/>
              <a:gd name="connsiteX131" fmla="*/ 0 w 7584990"/>
              <a:gd name="connsiteY131" fmla="*/ 6183312 h 6858000"/>
              <a:gd name="connsiteX132" fmla="*/ 3359 w 7584990"/>
              <a:gd name="connsiteY132" fmla="*/ 6251575 h 6858000"/>
              <a:gd name="connsiteX133" fmla="*/ 11758 w 7584990"/>
              <a:gd name="connsiteY133" fmla="*/ 6311900 h 6858000"/>
              <a:gd name="connsiteX134" fmla="*/ 23515 w 7584990"/>
              <a:gd name="connsiteY134" fmla="*/ 6361112 h 6858000"/>
              <a:gd name="connsiteX135" fmla="*/ 38632 w 7584990"/>
              <a:gd name="connsiteY135" fmla="*/ 6407150 h 6858000"/>
              <a:gd name="connsiteX136" fmla="*/ 55427 w 7584990"/>
              <a:gd name="connsiteY136" fmla="*/ 6448425 h 6858000"/>
              <a:gd name="connsiteX137" fmla="*/ 73903 w 7584990"/>
              <a:gd name="connsiteY137" fmla="*/ 6488112 h 6858000"/>
              <a:gd name="connsiteX138" fmla="*/ 92379 w 7584990"/>
              <a:gd name="connsiteY138" fmla="*/ 6523037 h 6858000"/>
              <a:gd name="connsiteX139" fmla="*/ 112534 w 7584990"/>
              <a:gd name="connsiteY139" fmla="*/ 6561137 h 6858000"/>
              <a:gd name="connsiteX140" fmla="*/ 132689 w 7584990"/>
              <a:gd name="connsiteY140" fmla="*/ 6597650 h 6858000"/>
              <a:gd name="connsiteX141" fmla="*/ 149485 w 7584990"/>
              <a:gd name="connsiteY141" fmla="*/ 6640512 h 6858000"/>
              <a:gd name="connsiteX142" fmla="*/ 166281 w 7584990"/>
              <a:gd name="connsiteY142" fmla="*/ 6683375 h 6858000"/>
              <a:gd name="connsiteX143" fmla="*/ 176358 w 7584990"/>
              <a:gd name="connsiteY143" fmla="*/ 6735762 h 6858000"/>
              <a:gd name="connsiteX144" fmla="*/ 184756 w 7584990"/>
              <a:gd name="connsiteY144" fmla="*/ 6791325 h 6858000"/>
              <a:gd name="connsiteX145" fmla="*/ 189795 w 7584990"/>
              <a:gd name="connsiteY145" fmla="*/ 6858000 h 6858000"/>
              <a:gd name="connsiteX146" fmla="*/ 334173 w 7584990"/>
              <a:gd name="connsiteY146" fmla="*/ 6858000 h 6858000"/>
              <a:gd name="connsiteX147" fmla="*/ 334174 w 7584990"/>
              <a:gd name="connsiteY147" fmla="*/ 6858000 h 6858000"/>
              <a:gd name="connsiteX148" fmla="*/ 3459219 w 7584990"/>
              <a:gd name="connsiteY148" fmla="*/ 6858000 h 6858000"/>
              <a:gd name="connsiteX149" fmla="*/ 3827999 w 7584990"/>
              <a:gd name="connsiteY149" fmla="*/ 6858000 h 6858000"/>
              <a:gd name="connsiteX150" fmla="*/ 4417162 w 7584990"/>
              <a:gd name="connsiteY150" fmla="*/ 6858000 h 6858000"/>
              <a:gd name="connsiteX151" fmla="*/ 4838076 w 7584990"/>
              <a:gd name="connsiteY151" fmla="*/ 6858000 h 6858000"/>
              <a:gd name="connsiteX152" fmla="*/ 7584990 w 7584990"/>
              <a:gd name="connsiteY15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584990" h="6858000">
                <a:moveTo>
                  <a:pt x="7584990" y="0"/>
                </a:moveTo>
                <a:lnTo>
                  <a:pt x="4838076" y="0"/>
                </a:lnTo>
                <a:lnTo>
                  <a:pt x="4417162" y="0"/>
                </a:lnTo>
                <a:lnTo>
                  <a:pt x="3827999"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3827999" y="6858000"/>
                </a:lnTo>
                <a:lnTo>
                  <a:pt x="4417162" y="6858000"/>
                </a:lnTo>
                <a:lnTo>
                  <a:pt x="4838076" y="6858000"/>
                </a:lnTo>
                <a:lnTo>
                  <a:pt x="758499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4" name="Freeform: Shape 5143">
            <a:extLst>
              <a:ext uri="{FF2B5EF4-FFF2-40B4-BE49-F238E27FC236}">
                <a16:creationId xmlns:a16="http://schemas.microsoft.com/office/drawing/2014/main" id="{60761316-68B7-45DD-AC47-605C127B8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440612" cy="6858000"/>
          </a:xfrm>
          <a:custGeom>
            <a:avLst/>
            <a:gdLst>
              <a:gd name="connsiteX0" fmla="*/ 0 w 7440612"/>
              <a:gd name="connsiteY0" fmla="*/ 0 h 6858000"/>
              <a:gd name="connsiteX1" fmla="*/ 2746914 w 7440612"/>
              <a:gd name="connsiteY1" fmla="*/ 0 h 6858000"/>
              <a:gd name="connsiteX2" fmla="*/ 3167828 w 7440612"/>
              <a:gd name="connsiteY2" fmla="*/ 0 h 6858000"/>
              <a:gd name="connsiteX3" fmla="*/ 3756991 w 7440612"/>
              <a:gd name="connsiteY3" fmla="*/ 0 h 6858000"/>
              <a:gd name="connsiteX4" fmla="*/ 4328971 w 7440612"/>
              <a:gd name="connsiteY4" fmla="*/ 0 h 6858000"/>
              <a:gd name="connsiteX5" fmla="*/ 7250817 w 7440612"/>
              <a:gd name="connsiteY5" fmla="*/ 0 h 6858000"/>
              <a:gd name="connsiteX6" fmla="*/ 7255857 w 7440612"/>
              <a:gd name="connsiteY6" fmla="*/ 66675 h 6858000"/>
              <a:gd name="connsiteX7" fmla="*/ 7264254 w 7440612"/>
              <a:gd name="connsiteY7" fmla="*/ 122237 h 6858000"/>
              <a:gd name="connsiteX8" fmla="*/ 7274332 w 7440612"/>
              <a:gd name="connsiteY8" fmla="*/ 174625 h 6858000"/>
              <a:gd name="connsiteX9" fmla="*/ 7291128 w 7440612"/>
              <a:gd name="connsiteY9" fmla="*/ 217487 h 6858000"/>
              <a:gd name="connsiteX10" fmla="*/ 7307924 w 7440612"/>
              <a:gd name="connsiteY10" fmla="*/ 260350 h 6858000"/>
              <a:gd name="connsiteX11" fmla="*/ 7328079 w 7440612"/>
              <a:gd name="connsiteY11" fmla="*/ 296862 h 6858000"/>
              <a:gd name="connsiteX12" fmla="*/ 7348234 w 7440612"/>
              <a:gd name="connsiteY12" fmla="*/ 334962 h 6858000"/>
              <a:gd name="connsiteX13" fmla="*/ 7366710 w 7440612"/>
              <a:gd name="connsiteY13" fmla="*/ 369887 h 6858000"/>
              <a:gd name="connsiteX14" fmla="*/ 7385185 w 7440612"/>
              <a:gd name="connsiteY14" fmla="*/ 409575 h 6858000"/>
              <a:gd name="connsiteX15" fmla="*/ 7401981 w 7440612"/>
              <a:gd name="connsiteY15" fmla="*/ 450850 h 6858000"/>
              <a:gd name="connsiteX16" fmla="*/ 7417098 w 7440612"/>
              <a:gd name="connsiteY16" fmla="*/ 496887 h 6858000"/>
              <a:gd name="connsiteX17" fmla="*/ 7428855 w 7440612"/>
              <a:gd name="connsiteY17" fmla="*/ 546100 h 6858000"/>
              <a:gd name="connsiteX18" fmla="*/ 7437253 w 7440612"/>
              <a:gd name="connsiteY18" fmla="*/ 606425 h 6858000"/>
              <a:gd name="connsiteX19" fmla="*/ 7440612 w 7440612"/>
              <a:gd name="connsiteY19" fmla="*/ 673100 h 6858000"/>
              <a:gd name="connsiteX20" fmla="*/ 7437253 w 7440612"/>
              <a:gd name="connsiteY20" fmla="*/ 744537 h 6858000"/>
              <a:gd name="connsiteX21" fmla="*/ 7428855 w 7440612"/>
              <a:gd name="connsiteY21" fmla="*/ 801687 h 6858000"/>
              <a:gd name="connsiteX22" fmla="*/ 7417098 w 7440612"/>
              <a:gd name="connsiteY22" fmla="*/ 854075 h 6858000"/>
              <a:gd name="connsiteX23" fmla="*/ 7401981 w 7440612"/>
              <a:gd name="connsiteY23" fmla="*/ 901700 h 6858000"/>
              <a:gd name="connsiteX24" fmla="*/ 7385185 w 7440612"/>
              <a:gd name="connsiteY24" fmla="*/ 942975 h 6858000"/>
              <a:gd name="connsiteX25" fmla="*/ 7365030 w 7440612"/>
              <a:gd name="connsiteY25" fmla="*/ 981075 h 6858000"/>
              <a:gd name="connsiteX26" fmla="*/ 7344875 w 7440612"/>
              <a:gd name="connsiteY26" fmla="*/ 1017587 h 6858000"/>
              <a:gd name="connsiteX27" fmla="*/ 7324720 w 7440612"/>
              <a:gd name="connsiteY27" fmla="*/ 1055687 h 6858000"/>
              <a:gd name="connsiteX28" fmla="*/ 7306244 w 7440612"/>
              <a:gd name="connsiteY28" fmla="*/ 1095375 h 6858000"/>
              <a:gd name="connsiteX29" fmla="*/ 7287768 w 7440612"/>
              <a:gd name="connsiteY29" fmla="*/ 1136650 h 6858000"/>
              <a:gd name="connsiteX30" fmla="*/ 7272653 w 7440612"/>
              <a:gd name="connsiteY30" fmla="*/ 1182687 h 6858000"/>
              <a:gd name="connsiteX31" fmla="*/ 7262575 w 7440612"/>
              <a:gd name="connsiteY31" fmla="*/ 1235075 h 6858000"/>
              <a:gd name="connsiteX32" fmla="*/ 7252497 w 7440612"/>
              <a:gd name="connsiteY32" fmla="*/ 1295400 h 6858000"/>
              <a:gd name="connsiteX33" fmla="*/ 7250817 w 7440612"/>
              <a:gd name="connsiteY33" fmla="*/ 1363662 h 6858000"/>
              <a:gd name="connsiteX34" fmla="*/ 7252497 w 7440612"/>
              <a:gd name="connsiteY34" fmla="*/ 1431925 h 6858000"/>
              <a:gd name="connsiteX35" fmla="*/ 7262575 w 7440612"/>
              <a:gd name="connsiteY35" fmla="*/ 1492250 h 6858000"/>
              <a:gd name="connsiteX36" fmla="*/ 7272653 w 7440612"/>
              <a:gd name="connsiteY36" fmla="*/ 1544637 h 6858000"/>
              <a:gd name="connsiteX37" fmla="*/ 7287768 w 7440612"/>
              <a:gd name="connsiteY37" fmla="*/ 1589087 h 6858000"/>
              <a:gd name="connsiteX38" fmla="*/ 7306244 w 7440612"/>
              <a:gd name="connsiteY38" fmla="*/ 1631950 h 6858000"/>
              <a:gd name="connsiteX39" fmla="*/ 7324720 w 7440612"/>
              <a:gd name="connsiteY39" fmla="*/ 1671637 h 6858000"/>
              <a:gd name="connsiteX40" fmla="*/ 7344875 w 7440612"/>
              <a:gd name="connsiteY40" fmla="*/ 1708150 h 6858000"/>
              <a:gd name="connsiteX41" fmla="*/ 7365030 w 7440612"/>
              <a:gd name="connsiteY41" fmla="*/ 1743075 h 6858000"/>
              <a:gd name="connsiteX42" fmla="*/ 7385185 w 7440612"/>
              <a:gd name="connsiteY42" fmla="*/ 1782762 h 6858000"/>
              <a:gd name="connsiteX43" fmla="*/ 7401981 w 7440612"/>
              <a:gd name="connsiteY43" fmla="*/ 1824037 h 6858000"/>
              <a:gd name="connsiteX44" fmla="*/ 7417098 w 7440612"/>
              <a:gd name="connsiteY44" fmla="*/ 1870075 h 6858000"/>
              <a:gd name="connsiteX45" fmla="*/ 7428855 w 7440612"/>
              <a:gd name="connsiteY45" fmla="*/ 1922462 h 6858000"/>
              <a:gd name="connsiteX46" fmla="*/ 7437253 w 7440612"/>
              <a:gd name="connsiteY46" fmla="*/ 1982787 h 6858000"/>
              <a:gd name="connsiteX47" fmla="*/ 7440612 w 7440612"/>
              <a:gd name="connsiteY47" fmla="*/ 2051050 h 6858000"/>
              <a:gd name="connsiteX48" fmla="*/ 7437253 w 7440612"/>
              <a:gd name="connsiteY48" fmla="*/ 2119312 h 6858000"/>
              <a:gd name="connsiteX49" fmla="*/ 7428855 w 7440612"/>
              <a:gd name="connsiteY49" fmla="*/ 2179637 h 6858000"/>
              <a:gd name="connsiteX50" fmla="*/ 7417098 w 7440612"/>
              <a:gd name="connsiteY50" fmla="*/ 2232025 h 6858000"/>
              <a:gd name="connsiteX51" fmla="*/ 7401981 w 7440612"/>
              <a:gd name="connsiteY51" fmla="*/ 2278062 h 6858000"/>
              <a:gd name="connsiteX52" fmla="*/ 7385185 w 7440612"/>
              <a:gd name="connsiteY52" fmla="*/ 2319337 h 6858000"/>
              <a:gd name="connsiteX53" fmla="*/ 7365030 w 7440612"/>
              <a:gd name="connsiteY53" fmla="*/ 2359025 h 6858000"/>
              <a:gd name="connsiteX54" fmla="*/ 7344875 w 7440612"/>
              <a:gd name="connsiteY54" fmla="*/ 2395537 h 6858000"/>
              <a:gd name="connsiteX55" fmla="*/ 7324720 w 7440612"/>
              <a:gd name="connsiteY55" fmla="*/ 2433637 h 6858000"/>
              <a:gd name="connsiteX56" fmla="*/ 7306244 w 7440612"/>
              <a:gd name="connsiteY56" fmla="*/ 2471737 h 6858000"/>
              <a:gd name="connsiteX57" fmla="*/ 7287768 w 7440612"/>
              <a:gd name="connsiteY57" fmla="*/ 2513012 h 6858000"/>
              <a:gd name="connsiteX58" fmla="*/ 7272653 w 7440612"/>
              <a:gd name="connsiteY58" fmla="*/ 2560637 h 6858000"/>
              <a:gd name="connsiteX59" fmla="*/ 7262575 w 7440612"/>
              <a:gd name="connsiteY59" fmla="*/ 2613025 h 6858000"/>
              <a:gd name="connsiteX60" fmla="*/ 7252497 w 7440612"/>
              <a:gd name="connsiteY60" fmla="*/ 2671762 h 6858000"/>
              <a:gd name="connsiteX61" fmla="*/ 7250817 w 7440612"/>
              <a:gd name="connsiteY61" fmla="*/ 2741612 h 6858000"/>
              <a:gd name="connsiteX62" fmla="*/ 7252497 w 7440612"/>
              <a:gd name="connsiteY62" fmla="*/ 2809875 h 6858000"/>
              <a:gd name="connsiteX63" fmla="*/ 7262575 w 7440612"/>
              <a:gd name="connsiteY63" fmla="*/ 2868612 h 6858000"/>
              <a:gd name="connsiteX64" fmla="*/ 7272653 w 7440612"/>
              <a:gd name="connsiteY64" fmla="*/ 2922587 h 6858000"/>
              <a:gd name="connsiteX65" fmla="*/ 7287768 w 7440612"/>
              <a:gd name="connsiteY65" fmla="*/ 2967037 h 6858000"/>
              <a:gd name="connsiteX66" fmla="*/ 7306244 w 7440612"/>
              <a:gd name="connsiteY66" fmla="*/ 3009900 h 6858000"/>
              <a:gd name="connsiteX67" fmla="*/ 7324720 w 7440612"/>
              <a:gd name="connsiteY67" fmla="*/ 3046412 h 6858000"/>
              <a:gd name="connsiteX68" fmla="*/ 7344875 w 7440612"/>
              <a:gd name="connsiteY68" fmla="*/ 3084512 h 6858000"/>
              <a:gd name="connsiteX69" fmla="*/ 7365030 w 7440612"/>
              <a:gd name="connsiteY69" fmla="*/ 3121025 h 6858000"/>
              <a:gd name="connsiteX70" fmla="*/ 7385185 w 7440612"/>
              <a:gd name="connsiteY70" fmla="*/ 3160712 h 6858000"/>
              <a:gd name="connsiteX71" fmla="*/ 7401981 w 7440612"/>
              <a:gd name="connsiteY71" fmla="*/ 3201987 h 6858000"/>
              <a:gd name="connsiteX72" fmla="*/ 7417098 w 7440612"/>
              <a:gd name="connsiteY72" fmla="*/ 3248025 h 6858000"/>
              <a:gd name="connsiteX73" fmla="*/ 7428855 w 7440612"/>
              <a:gd name="connsiteY73" fmla="*/ 3300412 h 6858000"/>
              <a:gd name="connsiteX74" fmla="*/ 7437253 w 7440612"/>
              <a:gd name="connsiteY74" fmla="*/ 3360737 h 6858000"/>
              <a:gd name="connsiteX75" fmla="*/ 7440612 w 7440612"/>
              <a:gd name="connsiteY75" fmla="*/ 3427412 h 6858000"/>
              <a:gd name="connsiteX76" fmla="*/ 7437253 w 7440612"/>
              <a:gd name="connsiteY76" fmla="*/ 3497262 h 6858000"/>
              <a:gd name="connsiteX77" fmla="*/ 7428855 w 7440612"/>
              <a:gd name="connsiteY77" fmla="*/ 3557587 h 6858000"/>
              <a:gd name="connsiteX78" fmla="*/ 7417098 w 7440612"/>
              <a:gd name="connsiteY78" fmla="*/ 3609975 h 6858000"/>
              <a:gd name="connsiteX79" fmla="*/ 7401981 w 7440612"/>
              <a:gd name="connsiteY79" fmla="*/ 3656012 h 6858000"/>
              <a:gd name="connsiteX80" fmla="*/ 7385185 w 7440612"/>
              <a:gd name="connsiteY80" fmla="*/ 3697287 h 6858000"/>
              <a:gd name="connsiteX81" fmla="*/ 7365030 w 7440612"/>
              <a:gd name="connsiteY81" fmla="*/ 3736975 h 6858000"/>
              <a:gd name="connsiteX82" fmla="*/ 7324720 w 7440612"/>
              <a:gd name="connsiteY82" fmla="*/ 3811587 h 6858000"/>
              <a:gd name="connsiteX83" fmla="*/ 7306244 w 7440612"/>
              <a:gd name="connsiteY83" fmla="*/ 3848100 h 6858000"/>
              <a:gd name="connsiteX84" fmla="*/ 7287768 w 7440612"/>
              <a:gd name="connsiteY84" fmla="*/ 3890962 h 6858000"/>
              <a:gd name="connsiteX85" fmla="*/ 7272653 w 7440612"/>
              <a:gd name="connsiteY85" fmla="*/ 3935412 h 6858000"/>
              <a:gd name="connsiteX86" fmla="*/ 7262575 w 7440612"/>
              <a:gd name="connsiteY86" fmla="*/ 3987800 h 6858000"/>
              <a:gd name="connsiteX87" fmla="*/ 7252497 w 7440612"/>
              <a:gd name="connsiteY87" fmla="*/ 4048125 h 6858000"/>
              <a:gd name="connsiteX88" fmla="*/ 7250817 w 7440612"/>
              <a:gd name="connsiteY88" fmla="*/ 4116387 h 6858000"/>
              <a:gd name="connsiteX89" fmla="*/ 7252497 w 7440612"/>
              <a:gd name="connsiteY89" fmla="*/ 4186237 h 6858000"/>
              <a:gd name="connsiteX90" fmla="*/ 7262575 w 7440612"/>
              <a:gd name="connsiteY90" fmla="*/ 4244975 h 6858000"/>
              <a:gd name="connsiteX91" fmla="*/ 7272653 w 7440612"/>
              <a:gd name="connsiteY91" fmla="*/ 4297362 h 6858000"/>
              <a:gd name="connsiteX92" fmla="*/ 7287768 w 7440612"/>
              <a:gd name="connsiteY92" fmla="*/ 4343400 h 6858000"/>
              <a:gd name="connsiteX93" fmla="*/ 7306244 w 7440612"/>
              <a:gd name="connsiteY93" fmla="*/ 4386262 h 6858000"/>
              <a:gd name="connsiteX94" fmla="*/ 7324720 w 7440612"/>
              <a:gd name="connsiteY94" fmla="*/ 4424362 h 6858000"/>
              <a:gd name="connsiteX95" fmla="*/ 7365030 w 7440612"/>
              <a:gd name="connsiteY95" fmla="*/ 4498975 h 6858000"/>
              <a:gd name="connsiteX96" fmla="*/ 7385185 w 7440612"/>
              <a:gd name="connsiteY96" fmla="*/ 4537075 h 6858000"/>
              <a:gd name="connsiteX97" fmla="*/ 7401981 w 7440612"/>
              <a:gd name="connsiteY97" fmla="*/ 4579937 h 6858000"/>
              <a:gd name="connsiteX98" fmla="*/ 7417098 w 7440612"/>
              <a:gd name="connsiteY98" fmla="*/ 4625975 h 6858000"/>
              <a:gd name="connsiteX99" fmla="*/ 7428855 w 7440612"/>
              <a:gd name="connsiteY99" fmla="*/ 4678362 h 6858000"/>
              <a:gd name="connsiteX100" fmla="*/ 7437253 w 7440612"/>
              <a:gd name="connsiteY100" fmla="*/ 4738687 h 6858000"/>
              <a:gd name="connsiteX101" fmla="*/ 7440612 w 7440612"/>
              <a:gd name="connsiteY101" fmla="*/ 4806950 h 6858000"/>
              <a:gd name="connsiteX102" fmla="*/ 7437253 w 7440612"/>
              <a:gd name="connsiteY102" fmla="*/ 4875212 h 6858000"/>
              <a:gd name="connsiteX103" fmla="*/ 7428855 w 7440612"/>
              <a:gd name="connsiteY103" fmla="*/ 4935537 h 6858000"/>
              <a:gd name="connsiteX104" fmla="*/ 7417098 w 7440612"/>
              <a:gd name="connsiteY104" fmla="*/ 4987925 h 6858000"/>
              <a:gd name="connsiteX105" fmla="*/ 7401981 w 7440612"/>
              <a:gd name="connsiteY105" fmla="*/ 5033962 h 6858000"/>
              <a:gd name="connsiteX106" fmla="*/ 7385185 w 7440612"/>
              <a:gd name="connsiteY106" fmla="*/ 5075237 h 6858000"/>
              <a:gd name="connsiteX107" fmla="*/ 7365030 w 7440612"/>
              <a:gd name="connsiteY107" fmla="*/ 5114925 h 6858000"/>
              <a:gd name="connsiteX108" fmla="*/ 7344875 w 7440612"/>
              <a:gd name="connsiteY108" fmla="*/ 5149850 h 6858000"/>
              <a:gd name="connsiteX109" fmla="*/ 7324720 w 7440612"/>
              <a:gd name="connsiteY109" fmla="*/ 5186362 h 6858000"/>
              <a:gd name="connsiteX110" fmla="*/ 7306244 w 7440612"/>
              <a:gd name="connsiteY110" fmla="*/ 5226050 h 6858000"/>
              <a:gd name="connsiteX111" fmla="*/ 7287768 w 7440612"/>
              <a:gd name="connsiteY111" fmla="*/ 5268912 h 6858000"/>
              <a:gd name="connsiteX112" fmla="*/ 7272653 w 7440612"/>
              <a:gd name="connsiteY112" fmla="*/ 5313362 h 6858000"/>
              <a:gd name="connsiteX113" fmla="*/ 7262575 w 7440612"/>
              <a:gd name="connsiteY113" fmla="*/ 5365750 h 6858000"/>
              <a:gd name="connsiteX114" fmla="*/ 7252497 w 7440612"/>
              <a:gd name="connsiteY114" fmla="*/ 5426075 h 6858000"/>
              <a:gd name="connsiteX115" fmla="*/ 7250817 w 7440612"/>
              <a:gd name="connsiteY115" fmla="*/ 5494337 h 6858000"/>
              <a:gd name="connsiteX116" fmla="*/ 7252497 w 7440612"/>
              <a:gd name="connsiteY116" fmla="*/ 5562600 h 6858000"/>
              <a:gd name="connsiteX117" fmla="*/ 7262575 w 7440612"/>
              <a:gd name="connsiteY117" fmla="*/ 5622925 h 6858000"/>
              <a:gd name="connsiteX118" fmla="*/ 7272653 w 7440612"/>
              <a:gd name="connsiteY118" fmla="*/ 5675312 h 6858000"/>
              <a:gd name="connsiteX119" fmla="*/ 7287768 w 7440612"/>
              <a:gd name="connsiteY119" fmla="*/ 5721350 h 6858000"/>
              <a:gd name="connsiteX120" fmla="*/ 7306244 w 7440612"/>
              <a:gd name="connsiteY120" fmla="*/ 5762625 h 6858000"/>
              <a:gd name="connsiteX121" fmla="*/ 7324720 w 7440612"/>
              <a:gd name="connsiteY121" fmla="*/ 5802312 h 6858000"/>
              <a:gd name="connsiteX122" fmla="*/ 7344875 w 7440612"/>
              <a:gd name="connsiteY122" fmla="*/ 5840412 h 6858000"/>
              <a:gd name="connsiteX123" fmla="*/ 7365030 w 7440612"/>
              <a:gd name="connsiteY123" fmla="*/ 5876925 h 6858000"/>
              <a:gd name="connsiteX124" fmla="*/ 7385185 w 7440612"/>
              <a:gd name="connsiteY124" fmla="*/ 5915025 h 6858000"/>
              <a:gd name="connsiteX125" fmla="*/ 7401981 w 7440612"/>
              <a:gd name="connsiteY125" fmla="*/ 5956300 h 6858000"/>
              <a:gd name="connsiteX126" fmla="*/ 7417098 w 7440612"/>
              <a:gd name="connsiteY126" fmla="*/ 6003925 h 6858000"/>
              <a:gd name="connsiteX127" fmla="*/ 7428855 w 7440612"/>
              <a:gd name="connsiteY127" fmla="*/ 6056312 h 6858000"/>
              <a:gd name="connsiteX128" fmla="*/ 7437253 w 7440612"/>
              <a:gd name="connsiteY128" fmla="*/ 6113462 h 6858000"/>
              <a:gd name="connsiteX129" fmla="*/ 7440612 w 7440612"/>
              <a:gd name="connsiteY129" fmla="*/ 6183312 h 6858000"/>
              <a:gd name="connsiteX130" fmla="*/ 7437253 w 7440612"/>
              <a:gd name="connsiteY130" fmla="*/ 6251575 h 6858000"/>
              <a:gd name="connsiteX131" fmla="*/ 7428855 w 7440612"/>
              <a:gd name="connsiteY131" fmla="*/ 6311900 h 6858000"/>
              <a:gd name="connsiteX132" fmla="*/ 7417098 w 7440612"/>
              <a:gd name="connsiteY132" fmla="*/ 6361112 h 6858000"/>
              <a:gd name="connsiteX133" fmla="*/ 7401981 w 7440612"/>
              <a:gd name="connsiteY133" fmla="*/ 6407150 h 6858000"/>
              <a:gd name="connsiteX134" fmla="*/ 7385185 w 7440612"/>
              <a:gd name="connsiteY134" fmla="*/ 6448425 h 6858000"/>
              <a:gd name="connsiteX135" fmla="*/ 7366710 w 7440612"/>
              <a:gd name="connsiteY135" fmla="*/ 6488112 h 6858000"/>
              <a:gd name="connsiteX136" fmla="*/ 7348234 w 7440612"/>
              <a:gd name="connsiteY136" fmla="*/ 6523037 h 6858000"/>
              <a:gd name="connsiteX137" fmla="*/ 7328079 w 7440612"/>
              <a:gd name="connsiteY137" fmla="*/ 6561137 h 6858000"/>
              <a:gd name="connsiteX138" fmla="*/ 7307924 w 7440612"/>
              <a:gd name="connsiteY138" fmla="*/ 6597650 h 6858000"/>
              <a:gd name="connsiteX139" fmla="*/ 7291128 w 7440612"/>
              <a:gd name="connsiteY139" fmla="*/ 6640512 h 6858000"/>
              <a:gd name="connsiteX140" fmla="*/ 7274332 w 7440612"/>
              <a:gd name="connsiteY140" fmla="*/ 6683375 h 6858000"/>
              <a:gd name="connsiteX141" fmla="*/ 7264254 w 7440612"/>
              <a:gd name="connsiteY141" fmla="*/ 6735762 h 6858000"/>
              <a:gd name="connsiteX142" fmla="*/ 7255857 w 7440612"/>
              <a:gd name="connsiteY142" fmla="*/ 6791325 h 6858000"/>
              <a:gd name="connsiteX143" fmla="*/ 7250817 w 7440612"/>
              <a:gd name="connsiteY143" fmla="*/ 6858000 h 6858000"/>
              <a:gd name="connsiteX144" fmla="*/ 4328971 w 7440612"/>
              <a:gd name="connsiteY144" fmla="*/ 6858000 h 6858000"/>
              <a:gd name="connsiteX145" fmla="*/ 3756991 w 7440612"/>
              <a:gd name="connsiteY145" fmla="*/ 6858000 h 6858000"/>
              <a:gd name="connsiteX146" fmla="*/ 3167828 w 7440612"/>
              <a:gd name="connsiteY146" fmla="*/ 6858000 h 6858000"/>
              <a:gd name="connsiteX147" fmla="*/ 2746914 w 7440612"/>
              <a:gd name="connsiteY147" fmla="*/ 6858000 h 6858000"/>
              <a:gd name="connsiteX148" fmla="*/ 0 w 7440612"/>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7440612" h="6858000">
                <a:moveTo>
                  <a:pt x="0" y="0"/>
                </a:moveTo>
                <a:lnTo>
                  <a:pt x="2746914" y="0"/>
                </a:lnTo>
                <a:lnTo>
                  <a:pt x="3167828" y="0"/>
                </a:lnTo>
                <a:lnTo>
                  <a:pt x="3756991" y="0"/>
                </a:lnTo>
                <a:lnTo>
                  <a:pt x="4328971" y="0"/>
                </a:lnTo>
                <a:lnTo>
                  <a:pt x="7250817" y="0"/>
                </a:lnTo>
                <a:lnTo>
                  <a:pt x="7255857" y="66675"/>
                </a:lnTo>
                <a:lnTo>
                  <a:pt x="7264254" y="122237"/>
                </a:lnTo>
                <a:lnTo>
                  <a:pt x="7274332" y="174625"/>
                </a:lnTo>
                <a:lnTo>
                  <a:pt x="7291128" y="217487"/>
                </a:lnTo>
                <a:lnTo>
                  <a:pt x="7307924" y="260350"/>
                </a:lnTo>
                <a:lnTo>
                  <a:pt x="7328079" y="296862"/>
                </a:lnTo>
                <a:lnTo>
                  <a:pt x="7348234" y="334962"/>
                </a:lnTo>
                <a:lnTo>
                  <a:pt x="7366710" y="369887"/>
                </a:lnTo>
                <a:lnTo>
                  <a:pt x="7385185" y="409575"/>
                </a:lnTo>
                <a:lnTo>
                  <a:pt x="7401981" y="450850"/>
                </a:lnTo>
                <a:lnTo>
                  <a:pt x="7417098" y="496887"/>
                </a:lnTo>
                <a:lnTo>
                  <a:pt x="7428855" y="546100"/>
                </a:lnTo>
                <a:lnTo>
                  <a:pt x="7437253" y="606425"/>
                </a:lnTo>
                <a:lnTo>
                  <a:pt x="7440612" y="673100"/>
                </a:lnTo>
                <a:lnTo>
                  <a:pt x="7437253" y="744537"/>
                </a:lnTo>
                <a:lnTo>
                  <a:pt x="7428855" y="801687"/>
                </a:lnTo>
                <a:lnTo>
                  <a:pt x="7417098" y="854075"/>
                </a:lnTo>
                <a:lnTo>
                  <a:pt x="7401981" y="901700"/>
                </a:lnTo>
                <a:lnTo>
                  <a:pt x="7385185" y="942975"/>
                </a:lnTo>
                <a:lnTo>
                  <a:pt x="7365030" y="981075"/>
                </a:lnTo>
                <a:lnTo>
                  <a:pt x="7344875" y="1017587"/>
                </a:lnTo>
                <a:lnTo>
                  <a:pt x="7324720" y="1055687"/>
                </a:lnTo>
                <a:lnTo>
                  <a:pt x="7306244" y="1095375"/>
                </a:lnTo>
                <a:lnTo>
                  <a:pt x="7287768" y="1136650"/>
                </a:lnTo>
                <a:lnTo>
                  <a:pt x="7272653" y="1182687"/>
                </a:lnTo>
                <a:lnTo>
                  <a:pt x="7262575" y="1235075"/>
                </a:lnTo>
                <a:lnTo>
                  <a:pt x="7252497" y="1295400"/>
                </a:lnTo>
                <a:lnTo>
                  <a:pt x="7250817" y="1363662"/>
                </a:lnTo>
                <a:lnTo>
                  <a:pt x="7252497" y="1431925"/>
                </a:lnTo>
                <a:lnTo>
                  <a:pt x="7262575" y="1492250"/>
                </a:lnTo>
                <a:lnTo>
                  <a:pt x="7272653" y="1544637"/>
                </a:lnTo>
                <a:lnTo>
                  <a:pt x="7287768" y="1589087"/>
                </a:lnTo>
                <a:lnTo>
                  <a:pt x="7306244" y="1631950"/>
                </a:lnTo>
                <a:lnTo>
                  <a:pt x="7324720" y="1671637"/>
                </a:lnTo>
                <a:lnTo>
                  <a:pt x="7344875" y="1708150"/>
                </a:lnTo>
                <a:lnTo>
                  <a:pt x="7365030" y="1743075"/>
                </a:lnTo>
                <a:lnTo>
                  <a:pt x="7385185" y="1782762"/>
                </a:lnTo>
                <a:lnTo>
                  <a:pt x="7401981" y="1824037"/>
                </a:lnTo>
                <a:lnTo>
                  <a:pt x="7417098" y="1870075"/>
                </a:lnTo>
                <a:lnTo>
                  <a:pt x="7428855" y="1922462"/>
                </a:lnTo>
                <a:lnTo>
                  <a:pt x="7437253" y="1982787"/>
                </a:lnTo>
                <a:lnTo>
                  <a:pt x="7440612" y="2051050"/>
                </a:lnTo>
                <a:lnTo>
                  <a:pt x="7437253" y="2119312"/>
                </a:lnTo>
                <a:lnTo>
                  <a:pt x="7428855" y="2179637"/>
                </a:lnTo>
                <a:lnTo>
                  <a:pt x="7417098" y="2232025"/>
                </a:lnTo>
                <a:lnTo>
                  <a:pt x="7401981" y="2278062"/>
                </a:lnTo>
                <a:lnTo>
                  <a:pt x="7385185" y="2319337"/>
                </a:lnTo>
                <a:lnTo>
                  <a:pt x="7365030" y="2359025"/>
                </a:lnTo>
                <a:lnTo>
                  <a:pt x="7344875" y="2395537"/>
                </a:lnTo>
                <a:lnTo>
                  <a:pt x="7324720" y="2433637"/>
                </a:lnTo>
                <a:lnTo>
                  <a:pt x="7306244" y="2471737"/>
                </a:lnTo>
                <a:lnTo>
                  <a:pt x="7287768" y="2513012"/>
                </a:lnTo>
                <a:lnTo>
                  <a:pt x="7272653" y="2560637"/>
                </a:lnTo>
                <a:lnTo>
                  <a:pt x="7262575" y="2613025"/>
                </a:lnTo>
                <a:lnTo>
                  <a:pt x="7252497" y="2671762"/>
                </a:lnTo>
                <a:lnTo>
                  <a:pt x="7250817" y="2741612"/>
                </a:lnTo>
                <a:lnTo>
                  <a:pt x="7252497" y="2809875"/>
                </a:lnTo>
                <a:lnTo>
                  <a:pt x="7262575" y="2868612"/>
                </a:lnTo>
                <a:lnTo>
                  <a:pt x="7272653" y="2922587"/>
                </a:lnTo>
                <a:lnTo>
                  <a:pt x="7287768" y="2967037"/>
                </a:lnTo>
                <a:lnTo>
                  <a:pt x="7306244" y="3009900"/>
                </a:lnTo>
                <a:lnTo>
                  <a:pt x="7324720" y="3046412"/>
                </a:lnTo>
                <a:lnTo>
                  <a:pt x="7344875" y="3084512"/>
                </a:lnTo>
                <a:lnTo>
                  <a:pt x="7365030" y="3121025"/>
                </a:lnTo>
                <a:lnTo>
                  <a:pt x="7385185" y="3160712"/>
                </a:lnTo>
                <a:lnTo>
                  <a:pt x="7401981" y="3201987"/>
                </a:lnTo>
                <a:lnTo>
                  <a:pt x="7417098" y="3248025"/>
                </a:lnTo>
                <a:lnTo>
                  <a:pt x="7428855" y="3300412"/>
                </a:lnTo>
                <a:lnTo>
                  <a:pt x="7437253" y="3360737"/>
                </a:lnTo>
                <a:lnTo>
                  <a:pt x="7440612" y="3427412"/>
                </a:lnTo>
                <a:lnTo>
                  <a:pt x="7437253" y="3497262"/>
                </a:lnTo>
                <a:lnTo>
                  <a:pt x="7428855" y="3557587"/>
                </a:lnTo>
                <a:lnTo>
                  <a:pt x="7417098" y="3609975"/>
                </a:lnTo>
                <a:lnTo>
                  <a:pt x="7401981" y="3656012"/>
                </a:lnTo>
                <a:lnTo>
                  <a:pt x="7385185" y="3697287"/>
                </a:lnTo>
                <a:lnTo>
                  <a:pt x="7365030" y="3736975"/>
                </a:lnTo>
                <a:lnTo>
                  <a:pt x="7324720" y="3811587"/>
                </a:lnTo>
                <a:lnTo>
                  <a:pt x="7306244" y="3848100"/>
                </a:lnTo>
                <a:lnTo>
                  <a:pt x="7287768" y="3890962"/>
                </a:lnTo>
                <a:lnTo>
                  <a:pt x="7272653" y="3935412"/>
                </a:lnTo>
                <a:lnTo>
                  <a:pt x="7262575" y="3987800"/>
                </a:lnTo>
                <a:lnTo>
                  <a:pt x="7252497" y="4048125"/>
                </a:lnTo>
                <a:lnTo>
                  <a:pt x="7250817" y="4116387"/>
                </a:lnTo>
                <a:lnTo>
                  <a:pt x="7252497" y="4186237"/>
                </a:lnTo>
                <a:lnTo>
                  <a:pt x="7262575" y="4244975"/>
                </a:lnTo>
                <a:lnTo>
                  <a:pt x="7272653" y="4297362"/>
                </a:lnTo>
                <a:lnTo>
                  <a:pt x="7287768" y="4343400"/>
                </a:lnTo>
                <a:lnTo>
                  <a:pt x="7306244" y="4386262"/>
                </a:lnTo>
                <a:lnTo>
                  <a:pt x="7324720" y="4424362"/>
                </a:lnTo>
                <a:lnTo>
                  <a:pt x="7365030" y="4498975"/>
                </a:lnTo>
                <a:lnTo>
                  <a:pt x="7385185" y="4537075"/>
                </a:lnTo>
                <a:lnTo>
                  <a:pt x="7401981" y="4579937"/>
                </a:lnTo>
                <a:lnTo>
                  <a:pt x="7417098" y="4625975"/>
                </a:lnTo>
                <a:lnTo>
                  <a:pt x="7428855" y="4678362"/>
                </a:lnTo>
                <a:lnTo>
                  <a:pt x="7437253" y="4738687"/>
                </a:lnTo>
                <a:lnTo>
                  <a:pt x="7440612" y="4806950"/>
                </a:lnTo>
                <a:lnTo>
                  <a:pt x="7437253" y="4875212"/>
                </a:lnTo>
                <a:lnTo>
                  <a:pt x="7428855" y="4935537"/>
                </a:lnTo>
                <a:lnTo>
                  <a:pt x="7417098" y="4987925"/>
                </a:lnTo>
                <a:lnTo>
                  <a:pt x="7401981" y="5033962"/>
                </a:lnTo>
                <a:lnTo>
                  <a:pt x="7385185" y="5075237"/>
                </a:lnTo>
                <a:lnTo>
                  <a:pt x="7365030" y="5114925"/>
                </a:lnTo>
                <a:lnTo>
                  <a:pt x="7344875" y="5149850"/>
                </a:lnTo>
                <a:lnTo>
                  <a:pt x="7324720" y="5186362"/>
                </a:lnTo>
                <a:lnTo>
                  <a:pt x="7306244" y="5226050"/>
                </a:lnTo>
                <a:lnTo>
                  <a:pt x="7287768" y="5268912"/>
                </a:lnTo>
                <a:lnTo>
                  <a:pt x="7272653" y="5313362"/>
                </a:lnTo>
                <a:lnTo>
                  <a:pt x="7262575" y="5365750"/>
                </a:lnTo>
                <a:lnTo>
                  <a:pt x="7252497" y="5426075"/>
                </a:lnTo>
                <a:lnTo>
                  <a:pt x="7250817" y="5494337"/>
                </a:lnTo>
                <a:lnTo>
                  <a:pt x="7252497" y="5562600"/>
                </a:lnTo>
                <a:lnTo>
                  <a:pt x="7262575" y="5622925"/>
                </a:lnTo>
                <a:lnTo>
                  <a:pt x="7272653" y="5675312"/>
                </a:lnTo>
                <a:lnTo>
                  <a:pt x="7287768" y="5721350"/>
                </a:lnTo>
                <a:lnTo>
                  <a:pt x="7306244" y="5762625"/>
                </a:lnTo>
                <a:lnTo>
                  <a:pt x="7324720" y="5802312"/>
                </a:lnTo>
                <a:lnTo>
                  <a:pt x="7344875" y="5840412"/>
                </a:lnTo>
                <a:lnTo>
                  <a:pt x="7365030" y="5876925"/>
                </a:lnTo>
                <a:lnTo>
                  <a:pt x="7385185" y="5915025"/>
                </a:lnTo>
                <a:lnTo>
                  <a:pt x="7401981" y="5956300"/>
                </a:lnTo>
                <a:lnTo>
                  <a:pt x="7417098" y="6003925"/>
                </a:lnTo>
                <a:lnTo>
                  <a:pt x="7428855" y="6056312"/>
                </a:lnTo>
                <a:lnTo>
                  <a:pt x="7437253" y="6113462"/>
                </a:lnTo>
                <a:lnTo>
                  <a:pt x="7440612" y="6183312"/>
                </a:lnTo>
                <a:lnTo>
                  <a:pt x="7437253" y="6251575"/>
                </a:lnTo>
                <a:lnTo>
                  <a:pt x="7428855" y="6311900"/>
                </a:lnTo>
                <a:lnTo>
                  <a:pt x="7417098" y="6361112"/>
                </a:lnTo>
                <a:lnTo>
                  <a:pt x="7401981" y="6407150"/>
                </a:lnTo>
                <a:lnTo>
                  <a:pt x="7385185" y="6448425"/>
                </a:lnTo>
                <a:lnTo>
                  <a:pt x="7366710" y="6488112"/>
                </a:lnTo>
                <a:lnTo>
                  <a:pt x="7348234" y="6523037"/>
                </a:lnTo>
                <a:lnTo>
                  <a:pt x="7328079" y="6561137"/>
                </a:lnTo>
                <a:lnTo>
                  <a:pt x="7307924" y="6597650"/>
                </a:lnTo>
                <a:lnTo>
                  <a:pt x="7291128" y="6640512"/>
                </a:lnTo>
                <a:lnTo>
                  <a:pt x="7274332" y="6683375"/>
                </a:lnTo>
                <a:lnTo>
                  <a:pt x="7264254" y="6735762"/>
                </a:lnTo>
                <a:lnTo>
                  <a:pt x="7255857" y="6791325"/>
                </a:lnTo>
                <a:lnTo>
                  <a:pt x="7250817" y="6858000"/>
                </a:lnTo>
                <a:lnTo>
                  <a:pt x="4328971" y="6858000"/>
                </a:lnTo>
                <a:lnTo>
                  <a:pt x="3756991" y="6858000"/>
                </a:lnTo>
                <a:lnTo>
                  <a:pt x="3167828" y="6858000"/>
                </a:lnTo>
                <a:lnTo>
                  <a:pt x="2746914" y="6858000"/>
                </a:lnTo>
                <a:lnTo>
                  <a:pt x="0" y="6858000"/>
                </a:lnTo>
                <a:close/>
              </a:path>
            </a:pathLst>
          </a:custGeom>
          <a:solidFill>
            <a:schemeClr val="bg1"/>
          </a:solidFill>
          <a:ln w="0">
            <a:noFill/>
            <a:prstDash val="solid"/>
            <a:round/>
            <a:headEnd/>
            <a:tailEnd/>
          </a:ln>
        </p:spPr>
        <p:txBody>
          <a:bodyPr wrap="square">
            <a:noAutofit/>
          </a:bodyPr>
          <a:lstStyle/>
          <a:p>
            <a:endParaRPr lang="en-US" dirty="0"/>
          </a:p>
        </p:txBody>
      </p:sp>
      <p:sp>
        <p:nvSpPr>
          <p:cNvPr id="2" name="Nadpis 1">
            <a:extLst>
              <a:ext uri="{FF2B5EF4-FFF2-40B4-BE49-F238E27FC236}">
                <a16:creationId xmlns:a16="http://schemas.microsoft.com/office/drawing/2014/main" id="{F1855F9D-7DD5-4DAA-93E1-17E493A8B030}"/>
              </a:ext>
            </a:extLst>
          </p:cNvPr>
          <p:cNvSpPr>
            <a:spLocks noGrp="1"/>
          </p:cNvSpPr>
          <p:nvPr>
            <p:ph type="title"/>
          </p:nvPr>
        </p:nvSpPr>
        <p:spPr>
          <a:xfrm>
            <a:off x="218204" y="54845"/>
            <a:ext cx="6015897" cy="1492132"/>
          </a:xfrm>
        </p:spPr>
        <p:txBody>
          <a:bodyPr anchor="t">
            <a:normAutofit/>
          </a:bodyPr>
          <a:lstStyle/>
          <a:p>
            <a:r>
              <a:rPr lang="cs-CZ" sz="3700" b="0" i="0" dirty="0">
                <a:effectLst/>
                <a:latin typeface="Arial CE" panose="020B0604020202020204" pitchFamily="34" charset="0"/>
              </a:rPr>
              <a:t>Vypalování trávy versus pálení zahradního odpadu</a:t>
            </a:r>
            <a:endParaRPr lang="cs-CZ" sz="3700" dirty="0"/>
          </a:p>
        </p:txBody>
      </p:sp>
      <p:sp>
        <p:nvSpPr>
          <p:cNvPr id="3" name="Zástupný obsah 2">
            <a:extLst>
              <a:ext uri="{FF2B5EF4-FFF2-40B4-BE49-F238E27FC236}">
                <a16:creationId xmlns:a16="http://schemas.microsoft.com/office/drawing/2014/main" id="{EDED2C01-336D-4A23-AC1B-157E5589652E}"/>
              </a:ext>
            </a:extLst>
          </p:cNvPr>
          <p:cNvSpPr>
            <a:spLocks noGrp="1"/>
          </p:cNvSpPr>
          <p:nvPr>
            <p:ph idx="1"/>
          </p:nvPr>
        </p:nvSpPr>
        <p:spPr>
          <a:xfrm>
            <a:off x="107577" y="1246093"/>
            <a:ext cx="7079146" cy="5557061"/>
          </a:xfrm>
        </p:spPr>
        <p:txBody>
          <a:bodyPr>
            <a:normAutofit fontScale="85000" lnSpcReduction="10000"/>
          </a:bodyPr>
          <a:lstStyle/>
          <a:p>
            <a:r>
              <a:rPr lang="cs-CZ" sz="2400" b="1" i="0" dirty="0">
                <a:solidFill>
                  <a:schemeClr val="tx1">
                    <a:alpha val="60000"/>
                  </a:schemeClr>
                </a:solidFill>
                <a:effectLst/>
                <a:latin typeface="Arial CE" panose="020B0604020202020204" pitchFamily="34" charset="0"/>
              </a:rPr>
              <a:t>Zákony plošné vypalování porostů zakazují</a:t>
            </a:r>
            <a:br>
              <a:rPr lang="cs-CZ" sz="2400" b="0" i="0" dirty="0">
                <a:solidFill>
                  <a:schemeClr val="tx1">
                    <a:alpha val="60000"/>
                  </a:schemeClr>
                </a:solidFill>
                <a:effectLst/>
                <a:latin typeface="Arial CE" panose="020B0604020202020204" pitchFamily="34" charset="0"/>
              </a:rPr>
            </a:br>
            <a:r>
              <a:rPr lang="cs-CZ" sz="2400" b="0" i="0" dirty="0">
                <a:solidFill>
                  <a:schemeClr val="tx1">
                    <a:alpha val="60000"/>
                  </a:schemeClr>
                </a:solidFill>
                <a:effectLst/>
                <a:latin typeface="Arial CE" panose="020B0604020202020204" pitchFamily="34" charset="0"/>
              </a:rPr>
              <a:t>Vypalování trávy je v České republice </a:t>
            </a:r>
            <a:r>
              <a:rPr lang="cs-CZ" sz="2400" b="1" i="0" dirty="0">
                <a:solidFill>
                  <a:schemeClr val="tx1">
                    <a:alpha val="60000"/>
                  </a:schemeClr>
                </a:solidFill>
                <a:effectLst/>
                <a:latin typeface="Arial CE" panose="020B0604020202020204" pitchFamily="34" charset="0"/>
              </a:rPr>
              <a:t>zakázáno hned třemi zákony</a:t>
            </a:r>
            <a:r>
              <a:rPr lang="cs-CZ" sz="2400" b="0" i="0" dirty="0">
                <a:solidFill>
                  <a:schemeClr val="tx1">
                    <a:alpha val="60000"/>
                  </a:schemeClr>
                </a:solidFill>
                <a:effectLst/>
                <a:latin typeface="Arial CE" panose="020B0604020202020204" pitchFamily="34" charset="0"/>
              </a:rPr>
              <a:t>: zákonem o požární ochraně, zákonem o ochraně přírody a krajiny a zákonem o myslivosti ve znění pozdějších předpisů.</a:t>
            </a:r>
            <a:br>
              <a:rPr lang="cs-CZ" sz="2400" b="0" i="0" dirty="0">
                <a:solidFill>
                  <a:schemeClr val="tx1">
                    <a:alpha val="60000"/>
                  </a:schemeClr>
                </a:solidFill>
                <a:effectLst/>
                <a:latin typeface="Arial CE" panose="020B0604020202020204" pitchFamily="34" charset="0"/>
              </a:rPr>
            </a:br>
            <a:r>
              <a:rPr lang="cs-CZ" sz="2400" b="1" i="0" dirty="0">
                <a:solidFill>
                  <a:schemeClr val="tx1">
                    <a:alpha val="60000"/>
                  </a:schemeClr>
                </a:solidFill>
                <a:effectLst/>
                <a:latin typeface="Arial CE" panose="020B0604020202020204" pitchFamily="34" charset="0"/>
              </a:rPr>
              <a:t>Pálení přírodních materiálů po úklidu zahrad je možné</a:t>
            </a:r>
            <a:br>
              <a:rPr lang="cs-CZ" sz="2400" b="1" i="0" dirty="0">
                <a:solidFill>
                  <a:schemeClr val="tx1">
                    <a:alpha val="60000"/>
                  </a:schemeClr>
                </a:solidFill>
                <a:effectLst/>
                <a:latin typeface="Arial CE" panose="020B0604020202020204" pitchFamily="34" charset="0"/>
              </a:rPr>
            </a:br>
            <a:r>
              <a:rPr lang="cs-CZ" sz="2400" b="0" i="0" dirty="0">
                <a:solidFill>
                  <a:schemeClr val="tx1">
                    <a:alpha val="60000"/>
                  </a:schemeClr>
                </a:solidFill>
                <a:effectLst/>
                <a:latin typeface="Arial CE" panose="020B0604020202020204" pitchFamily="34" charset="0"/>
              </a:rPr>
              <a:t>Kontrolované spalování přírodních materiálů po úklidu zahrad</a:t>
            </a:r>
            <a:r>
              <a:rPr lang="cs-CZ" sz="2400" b="1" i="0" dirty="0">
                <a:solidFill>
                  <a:schemeClr val="tx1">
                    <a:alpha val="60000"/>
                  </a:schemeClr>
                </a:solidFill>
                <a:effectLst/>
                <a:latin typeface="Arial CE" panose="020B0604020202020204" pitchFamily="34" charset="0"/>
              </a:rPr>
              <a:t> mohou provádět fyzické osoby </a:t>
            </a:r>
            <a:r>
              <a:rPr lang="cs-CZ" sz="2400" b="0" i="0" dirty="0">
                <a:solidFill>
                  <a:schemeClr val="tx1">
                    <a:alpha val="60000"/>
                  </a:schemeClr>
                </a:solidFill>
                <a:effectLst/>
                <a:latin typeface="Arial CE" panose="020B0604020202020204" pitchFamily="34" charset="0"/>
              </a:rPr>
              <a:t>za podmínek stanovených dotčenými zákony (zákon o požární ochraně, zákon o ovzduší, zákon o lesích, zákon o odpadech a další) a za podmínek stanových vyhláškami obcí a to na přiměřeně velikých hromadách za přítomnosti dospělé osoby a s připravenými prostředky k možnému hašení.</a:t>
            </a:r>
          </a:p>
          <a:p>
            <a:r>
              <a:rPr lang="cs-CZ" sz="2400" b="1" i="0" dirty="0">
                <a:solidFill>
                  <a:schemeClr val="tx1">
                    <a:alpha val="60000"/>
                  </a:schemeClr>
                </a:solidFill>
                <a:effectLst/>
                <a:latin typeface="Arial CE" panose="020B0604020202020204" pitchFamily="34" charset="0"/>
              </a:rPr>
              <a:t>Právnické a podnikající fyzické osoby </a:t>
            </a:r>
            <a:r>
              <a:rPr lang="cs-CZ" sz="2400" b="0" i="0" dirty="0">
                <a:solidFill>
                  <a:schemeClr val="tx1">
                    <a:alpha val="60000"/>
                  </a:schemeClr>
                </a:solidFill>
                <a:effectLst/>
                <a:latin typeface="Arial CE" panose="020B0604020202020204" pitchFamily="34" charset="0"/>
              </a:rPr>
              <a:t>jsou povinny plánované spalování přírodních materiálů předem oznámit územně příslušnému HZS kraje včetně připravených opatření proti vzniku a šíření požáru. HZS kraje může určit další podmínky této činnosti nebo činnost zcela zakázat. Za porušení této ohlašovací povinnosti může být těmto osobám uložena </a:t>
            </a:r>
            <a:r>
              <a:rPr lang="cs-CZ" sz="2400" b="1" i="0" dirty="0">
                <a:solidFill>
                  <a:schemeClr val="tx1">
                    <a:alpha val="60000"/>
                  </a:schemeClr>
                </a:solidFill>
                <a:effectLst/>
                <a:latin typeface="Arial CE" panose="020B0604020202020204" pitchFamily="34" charset="0"/>
              </a:rPr>
              <a:t>pokuta opět až do výše 500 000 Kč</a:t>
            </a:r>
            <a:r>
              <a:rPr lang="cs-CZ" sz="2400" b="0" i="0" dirty="0">
                <a:solidFill>
                  <a:schemeClr val="tx1">
                    <a:alpha val="60000"/>
                  </a:schemeClr>
                </a:solidFill>
                <a:effectLst/>
                <a:latin typeface="Arial CE" panose="020B0604020202020204" pitchFamily="34" charset="0"/>
              </a:rPr>
              <a:t>.</a:t>
            </a:r>
          </a:p>
          <a:p>
            <a:endParaRPr lang="cs-CZ" sz="1100" dirty="0">
              <a:solidFill>
                <a:schemeClr val="tx1">
                  <a:alpha val="60000"/>
                </a:schemeClr>
              </a:solidFill>
            </a:endParaRPr>
          </a:p>
        </p:txBody>
      </p:sp>
    </p:spTree>
    <p:extLst>
      <p:ext uri="{BB962C8B-B14F-4D97-AF65-F5344CB8AC3E}">
        <p14:creationId xmlns:p14="http://schemas.microsoft.com/office/powerpoint/2010/main" val="217437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135C5-7BAD-423C-96C4-5D13D6200073}"/>
              </a:ext>
            </a:extLst>
          </p:cNvPr>
          <p:cNvSpPr>
            <a:spLocks noGrp="1"/>
          </p:cNvSpPr>
          <p:nvPr>
            <p:ph type="title"/>
          </p:nvPr>
        </p:nvSpPr>
        <p:spPr>
          <a:xfrm>
            <a:off x="838200" y="365126"/>
            <a:ext cx="10515600" cy="649288"/>
          </a:xfrm>
        </p:spPr>
        <p:txBody>
          <a:bodyPr>
            <a:normAutofit fontScale="90000"/>
          </a:bodyPr>
          <a:lstStyle/>
          <a:p>
            <a:r>
              <a:rPr lang="cs-CZ" dirty="0"/>
              <a:t>Základní zásady bezpečné domácnosti</a:t>
            </a:r>
          </a:p>
        </p:txBody>
      </p:sp>
      <p:sp>
        <p:nvSpPr>
          <p:cNvPr id="3" name="Zástupný obsah 2">
            <a:extLst>
              <a:ext uri="{FF2B5EF4-FFF2-40B4-BE49-F238E27FC236}">
                <a16:creationId xmlns:a16="http://schemas.microsoft.com/office/drawing/2014/main" id="{0A03E00A-27AD-4DE4-A56F-7F47071990F7}"/>
              </a:ext>
            </a:extLst>
          </p:cNvPr>
          <p:cNvSpPr>
            <a:spLocks noGrp="1"/>
          </p:cNvSpPr>
          <p:nvPr>
            <p:ph idx="1"/>
          </p:nvPr>
        </p:nvSpPr>
        <p:spPr>
          <a:xfrm>
            <a:off x="257175" y="1092994"/>
            <a:ext cx="11787188" cy="5765005"/>
          </a:xfrm>
        </p:spPr>
        <p:txBody>
          <a:bodyPr numCol="1">
            <a:normAutofit lnSpcReduction="10000"/>
          </a:bodyPr>
          <a:lstStyle/>
          <a:p>
            <a:pPr marL="0" indent="0">
              <a:buNone/>
            </a:pPr>
            <a:r>
              <a:rPr lang="cs-CZ" sz="2400" b="0" i="0" u="none" strike="noStrike" baseline="0" dirty="0">
                <a:solidFill>
                  <a:srgbClr val="000000"/>
                </a:solidFill>
                <a:latin typeface="Times New Roman" panose="02020603050405020304" pitchFamily="18" charset="0"/>
              </a:rPr>
              <a:t>1. Nenechávej otevřený oheň bez dozoru. </a:t>
            </a:r>
          </a:p>
          <a:p>
            <a:pPr marL="0" indent="0">
              <a:buNone/>
            </a:pPr>
            <a:r>
              <a:rPr lang="cs-CZ" sz="2400" b="0" i="0" u="none" strike="noStrike" baseline="0" dirty="0">
                <a:solidFill>
                  <a:srgbClr val="000000"/>
                </a:solidFill>
                <a:latin typeface="Times New Roman" panose="02020603050405020304" pitchFamily="18" charset="0"/>
              </a:rPr>
              <a:t>2. Neodcházej od vaření k jiným činnostem. </a:t>
            </a:r>
          </a:p>
          <a:p>
            <a:pPr marL="0" indent="0">
              <a:buNone/>
            </a:pPr>
            <a:r>
              <a:rPr lang="cs-CZ" sz="2400" b="0" i="0" u="none" strike="noStrike" baseline="0" dirty="0">
                <a:solidFill>
                  <a:srgbClr val="000000"/>
                </a:solidFill>
                <a:latin typeface="Times New Roman" panose="02020603050405020304" pitchFamily="18" charset="0"/>
              </a:rPr>
              <a:t>3. Nekuř v posteli či křesle, jsi-li unaven. </a:t>
            </a:r>
          </a:p>
          <a:p>
            <a:pPr marL="0" indent="0">
              <a:buNone/>
            </a:pPr>
            <a:r>
              <a:rPr lang="cs-CZ" sz="2400" b="0" i="0" u="none" strike="noStrike" baseline="0" dirty="0">
                <a:solidFill>
                  <a:srgbClr val="000000"/>
                </a:solidFill>
                <a:latin typeface="Times New Roman" panose="02020603050405020304" pitchFamily="18" charset="0"/>
              </a:rPr>
              <a:t>4. Dokonale uhas nedopalky a zápalky. </a:t>
            </a:r>
          </a:p>
          <a:p>
            <a:pPr marL="0" indent="0">
              <a:buNone/>
            </a:pPr>
            <a:r>
              <a:rPr lang="cs-CZ" sz="2400" b="0" i="0" u="none" strike="noStrike" baseline="0" dirty="0">
                <a:solidFill>
                  <a:srgbClr val="000000"/>
                </a:solidFill>
                <a:latin typeface="Times New Roman" panose="02020603050405020304" pitchFamily="18" charset="0"/>
              </a:rPr>
              <a:t>5. Udržuj volné únikové cesty a únikové východy nejen na schodištích a chodbách, ale i ve sklepích a garážích. </a:t>
            </a:r>
          </a:p>
          <a:p>
            <a:pPr marL="0" indent="0">
              <a:buNone/>
            </a:pPr>
            <a:r>
              <a:rPr lang="cs-CZ" sz="2400" b="0" i="0" u="none" strike="noStrike" baseline="0" dirty="0">
                <a:solidFill>
                  <a:srgbClr val="000000"/>
                </a:solidFill>
                <a:latin typeface="Times New Roman" panose="02020603050405020304" pitchFamily="18" charset="0"/>
              </a:rPr>
              <a:t>6. Hořlavé kapaliny skladuj v tomu určených nádobách. </a:t>
            </a:r>
          </a:p>
          <a:p>
            <a:pPr marL="0" indent="0">
              <a:buNone/>
            </a:pPr>
            <a:r>
              <a:rPr lang="cs-CZ" sz="2400" b="0" i="0" u="none" strike="noStrike" baseline="0" dirty="0">
                <a:solidFill>
                  <a:srgbClr val="000000"/>
                </a:solidFill>
                <a:latin typeface="Times New Roman" panose="02020603050405020304" pitchFamily="18" charset="0"/>
              </a:rPr>
              <a:t>7. Pevná paliva ukládej odděleně od jiných druhů paliv nebo hořlavých a hoření podporujících látek. </a:t>
            </a:r>
          </a:p>
          <a:p>
            <a:pPr marL="0" indent="0">
              <a:buNone/>
            </a:pPr>
            <a:r>
              <a:rPr lang="cs-CZ" sz="2400" b="0" i="0" u="none" strike="noStrike" baseline="0" dirty="0">
                <a:solidFill>
                  <a:srgbClr val="000000"/>
                </a:solidFill>
                <a:latin typeface="Times New Roman" panose="02020603050405020304" pitchFamily="18" charset="0"/>
              </a:rPr>
              <a:t>8. Nevychladlý popel ukládej do nehořlavých uzavíratelných nádob. </a:t>
            </a:r>
          </a:p>
          <a:p>
            <a:pPr marL="0" indent="0">
              <a:buNone/>
            </a:pPr>
            <a:r>
              <a:rPr lang="cs-CZ" sz="2400" b="0" i="0" u="none" strike="noStrike" baseline="0" dirty="0">
                <a:solidFill>
                  <a:srgbClr val="000000"/>
                </a:solidFill>
                <a:latin typeface="Times New Roman" panose="02020603050405020304" pitchFamily="18" charset="0"/>
              </a:rPr>
              <a:t>9. U látek majících sklon k samovznícení (např. uhlí), sleduj, zda nedochází k samovznícení. </a:t>
            </a:r>
          </a:p>
          <a:p>
            <a:pPr marL="0" indent="0">
              <a:buNone/>
            </a:pPr>
            <a:r>
              <a:rPr lang="cs-CZ" sz="2400" b="0" i="0" u="none" strike="noStrike" baseline="0" dirty="0">
                <a:solidFill>
                  <a:srgbClr val="000000"/>
                </a:solidFill>
                <a:latin typeface="Times New Roman" panose="02020603050405020304" pitchFamily="18" charset="0"/>
              </a:rPr>
              <a:t>10. Hořlavé kapaliny se nesmí ukládat ve společných a skleních prostorách bytových domů nebo ubytovacích zařízení. Lze pouze v množství 40 l na jeden spotřebič v nerozbitném obalu, slouží-li k vytápění těchto objektů. </a:t>
            </a:r>
          </a:p>
        </p:txBody>
      </p:sp>
    </p:spTree>
    <p:extLst>
      <p:ext uri="{BB962C8B-B14F-4D97-AF65-F5344CB8AC3E}">
        <p14:creationId xmlns:p14="http://schemas.microsoft.com/office/powerpoint/2010/main" val="188579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011D55D-A983-46D1-876E-4782272DD625}"/>
              </a:ext>
            </a:extLst>
          </p:cNvPr>
          <p:cNvSpPr>
            <a:spLocks noGrp="1"/>
          </p:cNvSpPr>
          <p:nvPr>
            <p:ph type="title"/>
          </p:nvPr>
        </p:nvSpPr>
        <p:spPr>
          <a:xfrm>
            <a:off x="281688" y="-33057"/>
            <a:ext cx="11286564" cy="755662"/>
          </a:xfrm>
        </p:spPr>
        <p:txBody>
          <a:bodyPr anchor="b">
            <a:normAutofit/>
          </a:bodyPr>
          <a:lstStyle/>
          <a:p>
            <a:r>
              <a:rPr lang="cs-CZ" sz="3700" b="0" i="0" dirty="0">
                <a:effectLst/>
                <a:latin typeface="Arial CE" panose="020B0604020202020204" pitchFamily="34" charset="0"/>
              </a:rPr>
              <a:t>Vypalování trávy versus pálení zahradního odpadu</a:t>
            </a:r>
            <a:endParaRPr lang="cs-CZ" sz="3700" dirty="0"/>
          </a:p>
        </p:txBody>
      </p:sp>
      <p:sp>
        <p:nvSpPr>
          <p:cNvPr id="3" name="Zástupný obsah 2">
            <a:extLst>
              <a:ext uri="{FF2B5EF4-FFF2-40B4-BE49-F238E27FC236}">
                <a16:creationId xmlns:a16="http://schemas.microsoft.com/office/drawing/2014/main" id="{1A786822-01E4-4DFD-9884-7DCD4F8BACA0}"/>
              </a:ext>
            </a:extLst>
          </p:cNvPr>
          <p:cNvSpPr>
            <a:spLocks noGrp="1"/>
          </p:cNvSpPr>
          <p:nvPr>
            <p:ph idx="1"/>
          </p:nvPr>
        </p:nvSpPr>
        <p:spPr>
          <a:xfrm>
            <a:off x="185737" y="807244"/>
            <a:ext cx="8479631" cy="5596247"/>
          </a:xfrm>
        </p:spPr>
        <p:txBody>
          <a:bodyPr>
            <a:normAutofit fontScale="92500"/>
          </a:bodyPr>
          <a:lstStyle/>
          <a:p>
            <a:pPr marL="0" indent="0">
              <a:buNone/>
            </a:pPr>
            <a:r>
              <a:rPr lang="cs-CZ" sz="2000" b="1" i="0" dirty="0">
                <a:effectLst/>
                <a:latin typeface="Arial CE" panose="020B0604020202020204" pitchFamily="34" charset="0"/>
              </a:rPr>
              <a:t>Hlášení pálení místně příslušným HZS krajů:</a:t>
            </a:r>
            <a:endParaRPr lang="cs-CZ" sz="2000" b="0" i="0" dirty="0">
              <a:effectLst/>
              <a:latin typeface="Arial CE" panose="020B0604020202020204" pitchFamily="34" charset="0"/>
            </a:endParaRPr>
          </a:p>
          <a:p>
            <a:pPr>
              <a:buFont typeface="Arial" panose="020B0604020202020204" pitchFamily="34" charset="0"/>
              <a:buChar char="•"/>
            </a:pPr>
            <a:r>
              <a:rPr lang="cs-CZ" sz="1600" b="0" i="0" dirty="0">
                <a:effectLst/>
                <a:latin typeface="Arial CE" panose="020B0604020202020204" pitchFamily="34" charset="0"/>
              </a:rPr>
              <a:t>Provádí se elektronicky emailem nebo přes formulář na webových stránkách HZS kraje nebo na určených telefonních číslech KOPIS HZS kraje.</a:t>
            </a:r>
          </a:p>
          <a:p>
            <a:pPr>
              <a:buFont typeface="Arial" panose="020B0604020202020204" pitchFamily="34" charset="0"/>
              <a:buChar char="•"/>
            </a:pPr>
            <a:r>
              <a:rPr lang="cs-CZ" sz="1600" b="1" i="0" dirty="0">
                <a:effectLst/>
                <a:latin typeface="Arial CE" panose="020B0604020202020204" pitchFamily="34" charset="0"/>
              </a:rPr>
              <a:t>Nikdy se neprovádí na telefonních číslech tísňových linek 112 nebo 150.Nahlášením pálení se předejde zbytečnému výjezdu jednotek hasičů!</a:t>
            </a:r>
          </a:p>
          <a:p>
            <a:pPr marL="0" indent="0">
              <a:buNone/>
            </a:pPr>
            <a:r>
              <a:rPr lang="cs-CZ" sz="2400" b="1" i="0" dirty="0">
                <a:effectLst/>
                <a:latin typeface="Arial CE" panose="020B0604020202020204" pitchFamily="34" charset="0"/>
              </a:rPr>
              <a:t>Pravidla pro pálení biologického materiálu:</a:t>
            </a:r>
            <a:endParaRPr lang="cs-CZ" sz="2400" b="0" i="0" dirty="0">
              <a:effectLst/>
              <a:latin typeface="Arial CE" panose="020B0604020202020204" pitchFamily="34" charset="0"/>
            </a:endParaRPr>
          </a:p>
          <a:p>
            <a:pPr>
              <a:buFont typeface="Arial" panose="020B0604020202020204" pitchFamily="34" charset="0"/>
              <a:buChar char="•"/>
            </a:pPr>
            <a:r>
              <a:rPr lang="cs-CZ" sz="1600" b="0" i="0" dirty="0">
                <a:effectLst/>
                <a:latin typeface="Arial CE" panose="020B0604020202020204" pitchFamily="34" charset="0"/>
              </a:rPr>
              <a:t>velikost hromady klestí je nutno volit tak, aby shořela v době, kdy je na místě přítomen dozor,</a:t>
            </a:r>
          </a:p>
          <a:p>
            <a:pPr>
              <a:buFont typeface="Arial" panose="020B0604020202020204" pitchFamily="34" charset="0"/>
              <a:buChar char="•"/>
            </a:pPr>
            <a:r>
              <a:rPr lang="cs-CZ" sz="1600" b="0" i="0" dirty="0">
                <a:effectLst/>
                <a:latin typeface="Arial CE" panose="020B0604020202020204" pitchFamily="34" charset="0"/>
              </a:rPr>
              <a:t>při náhlém zhoršení počasí nebo silném větru je pálení nutné ihned přerušit a oheň uhasit, </a:t>
            </a:r>
          </a:p>
          <a:p>
            <a:pPr>
              <a:buFont typeface="Arial" panose="020B0604020202020204" pitchFamily="34" charset="0"/>
              <a:buChar char="•"/>
            </a:pPr>
            <a:r>
              <a:rPr lang="cs-CZ" sz="1600" b="0" i="0" dirty="0">
                <a:effectLst/>
                <a:latin typeface="Arial CE" panose="020B0604020202020204" pitchFamily="34" charset="0"/>
              </a:rPr>
              <a:t>místo pro pálení se izoluje pruhem širokým nejméně 1 m, kde budou odstraněny hořlavé materiály až na minerální půdu (zeminu),</a:t>
            </a:r>
          </a:p>
          <a:p>
            <a:pPr>
              <a:buFont typeface="Arial" panose="020B0604020202020204" pitchFamily="34" charset="0"/>
              <a:buChar char="•"/>
            </a:pPr>
            <a:r>
              <a:rPr lang="cs-CZ" sz="1600" b="0" i="0" dirty="0">
                <a:effectLst/>
                <a:latin typeface="Arial CE" panose="020B0604020202020204" pitchFamily="34" charset="0"/>
              </a:rPr>
              <a:t>místo spalování se zabezpečí dostatečným množstvím hasebních látek,</a:t>
            </a:r>
          </a:p>
          <a:p>
            <a:pPr>
              <a:buFont typeface="Arial" panose="020B0604020202020204" pitchFamily="34" charset="0"/>
              <a:buChar char="•"/>
            </a:pPr>
            <a:r>
              <a:rPr lang="cs-CZ" sz="1600" b="0" i="0" dirty="0">
                <a:effectLst/>
                <a:latin typeface="Arial CE" panose="020B0604020202020204" pitchFamily="34" charset="0"/>
              </a:rPr>
              <a:t>místo pálení lze opustit až po úplném uhašení ohně,</a:t>
            </a:r>
          </a:p>
          <a:p>
            <a:pPr>
              <a:buFont typeface="Arial" panose="020B0604020202020204" pitchFamily="34" charset="0"/>
              <a:buChar char="•"/>
            </a:pPr>
            <a:r>
              <a:rPr lang="cs-CZ" sz="1600" b="0" i="0" dirty="0">
                <a:effectLst/>
                <a:latin typeface="Arial CE" panose="020B0604020202020204" pitchFamily="34" charset="0"/>
              </a:rPr>
              <a:t>po dobu 5 dnů nebo do vydatného deště je nutno místo pálení pravidelně kontrolovat,</a:t>
            </a:r>
          </a:p>
          <a:p>
            <a:pPr>
              <a:buFont typeface="Arial" panose="020B0604020202020204" pitchFamily="34" charset="0"/>
              <a:buChar char="•"/>
            </a:pPr>
            <a:r>
              <a:rPr lang="cs-CZ" sz="1600" b="0" i="0" dirty="0">
                <a:effectLst/>
                <a:latin typeface="Arial CE" panose="020B0604020202020204" pitchFamily="34" charset="0"/>
              </a:rPr>
              <a:t>příjezdové cesty vedoucí k místům spalování nesmí být zataraseny,</a:t>
            </a:r>
          </a:p>
          <a:p>
            <a:pPr>
              <a:buFont typeface="Arial" panose="020B0604020202020204" pitchFamily="34" charset="0"/>
              <a:buChar char="•"/>
            </a:pPr>
            <a:r>
              <a:rPr lang="cs-CZ" sz="1600" b="0" i="0" dirty="0">
                <a:effectLst/>
                <a:latin typeface="Arial CE" panose="020B0604020202020204" pitchFamily="34" charset="0"/>
              </a:rPr>
              <a:t>spalovat klest lze pouze v bezpečné vzdálenosti od obytných nebo hospodářských objektů,</a:t>
            </a:r>
          </a:p>
          <a:p>
            <a:pPr>
              <a:buFont typeface="Arial" panose="020B0604020202020204" pitchFamily="34" charset="0"/>
              <a:buChar char="•"/>
            </a:pPr>
            <a:r>
              <a:rPr lang="cs-CZ" sz="1600" b="0" i="0" dirty="0">
                <a:effectLst/>
                <a:latin typeface="Arial CE" panose="020B0604020202020204" pitchFamily="34" charset="0"/>
              </a:rPr>
              <a:t>osoba mladší 15 let nemůže odpad spalovat bez přítomnosti osoby starší 18 let, která je spalováním pověřena.</a:t>
            </a:r>
          </a:p>
        </p:txBody>
      </p:sp>
      <p:pic>
        <p:nvPicPr>
          <p:cNvPr id="5" name="Obrázek 4">
            <a:extLst>
              <a:ext uri="{FF2B5EF4-FFF2-40B4-BE49-F238E27FC236}">
                <a16:creationId xmlns:a16="http://schemas.microsoft.com/office/drawing/2014/main" id="{145BE82F-FA3A-40E7-9FF4-69F4F9D4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824" y="1546412"/>
            <a:ext cx="3765176" cy="3765176"/>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ADAE99E7-D88B-4E04-A0DA-3EE8AEA68E12}"/>
              </a:ext>
            </a:extLst>
          </p:cNvPr>
          <p:cNvSpPr txBox="1"/>
          <p:nvPr/>
        </p:nvSpPr>
        <p:spPr>
          <a:xfrm>
            <a:off x="9081247" y="5212976"/>
            <a:ext cx="2810128" cy="369332"/>
          </a:xfrm>
          <a:prstGeom prst="rect">
            <a:avLst/>
          </a:prstGeom>
          <a:noFill/>
        </p:spPr>
        <p:txBody>
          <a:bodyPr wrap="none" rtlCol="0">
            <a:spAutoFit/>
          </a:bodyPr>
          <a:lstStyle/>
          <a:p>
            <a:r>
              <a:rPr lang="cs-CZ" dirty="0"/>
              <a:t>QR kód pro nahlášení pálení</a:t>
            </a:r>
          </a:p>
        </p:txBody>
      </p:sp>
    </p:spTree>
    <p:extLst>
      <p:ext uri="{BB962C8B-B14F-4D97-AF65-F5344CB8AC3E}">
        <p14:creationId xmlns:p14="http://schemas.microsoft.com/office/powerpoint/2010/main" val="248322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2E0BE1B-EFB4-490E-BAB0-A8547D2801CC}"/>
              </a:ext>
            </a:extLst>
          </p:cNvPr>
          <p:cNvSpPr>
            <a:spLocks noGrp="1"/>
          </p:cNvSpPr>
          <p:nvPr>
            <p:ph type="title"/>
          </p:nvPr>
        </p:nvSpPr>
        <p:spPr>
          <a:xfrm>
            <a:off x="1149716" y="499397"/>
            <a:ext cx="5929422" cy="845309"/>
          </a:xfrm>
        </p:spPr>
        <p:txBody>
          <a:bodyPr anchor="b">
            <a:normAutofit/>
          </a:bodyPr>
          <a:lstStyle/>
          <a:p>
            <a:r>
              <a:rPr lang="cs-CZ" sz="4000" dirty="0"/>
              <a:t>Tísňové linky</a:t>
            </a:r>
          </a:p>
        </p:txBody>
      </p:sp>
      <p:sp>
        <p:nvSpPr>
          <p:cNvPr id="3" name="Zástupný obsah 2">
            <a:extLst>
              <a:ext uri="{FF2B5EF4-FFF2-40B4-BE49-F238E27FC236}">
                <a16:creationId xmlns:a16="http://schemas.microsoft.com/office/drawing/2014/main" id="{E3649FE9-9596-4DBB-BB43-26F56542A72B}"/>
              </a:ext>
            </a:extLst>
          </p:cNvPr>
          <p:cNvSpPr>
            <a:spLocks noGrp="1"/>
          </p:cNvSpPr>
          <p:nvPr>
            <p:ph idx="1"/>
          </p:nvPr>
        </p:nvSpPr>
        <p:spPr>
          <a:xfrm>
            <a:off x="681317" y="1434352"/>
            <a:ext cx="11062447" cy="4805083"/>
          </a:xfrm>
        </p:spPr>
        <p:txBody>
          <a:bodyPr>
            <a:normAutofit/>
          </a:bodyPr>
          <a:lstStyle/>
          <a:p>
            <a:pPr>
              <a:spcAft>
                <a:spcPts val="1000"/>
              </a:spcAft>
            </a:pPr>
            <a:r>
              <a:rPr lang="cs-CZ" sz="1900" dirty="0">
                <a:effectLst/>
                <a:latin typeface="Times New Roman" panose="02020603050405020304" pitchFamily="18" charset="0"/>
                <a:ea typeface="Times New Roman" panose="02020603050405020304" pitchFamily="18" charset="0"/>
                <a:cs typeface="Times New Roman" panose="02020603050405020304" pitchFamily="18" charset="0"/>
              </a:rPr>
              <a:t>V České republice je pro tísňové volání (pro nahlášení událostí ohrožující vaše zdraví, život, majetek nebo vaši bezpečnost či veřejný pořádek) vyhrazeno několik čísel:</a:t>
            </a:r>
            <a:endParaRPr lang="cs-CZ"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cs-CZ" sz="1900" b="1" dirty="0">
                <a:effectLst/>
                <a:latin typeface="Times New Roman" panose="02020603050405020304" pitchFamily="18" charset="0"/>
                <a:ea typeface="Times New Roman" panose="02020603050405020304" pitchFamily="18" charset="0"/>
                <a:cs typeface="Times New Roman" panose="02020603050405020304" pitchFamily="18" charset="0"/>
              </a:rPr>
              <a:t>150</a:t>
            </a:r>
            <a:r>
              <a:rPr lang="cs-CZ" sz="1900" dirty="0">
                <a:effectLst/>
                <a:latin typeface="Times New Roman" panose="02020603050405020304" pitchFamily="18" charset="0"/>
                <a:ea typeface="Times New Roman" panose="02020603050405020304" pitchFamily="18" charset="0"/>
                <a:cs typeface="Times New Roman" panose="02020603050405020304" pitchFamily="18" charset="0"/>
              </a:rPr>
              <a:t>  Hasičský záchranný sbor ČR</a:t>
            </a:r>
            <a:endParaRPr lang="cs-CZ"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cs-CZ" sz="1900" b="1" dirty="0">
                <a:effectLst/>
                <a:latin typeface="Times New Roman" panose="02020603050405020304" pitchFamily="18" charset="0"/>
                <a:ea typeface="Times New Roman" panose="02020603050405020304" pitchFamily="18" charset="0"/>
                <a:cs typeface="Times New Roman" panose="02020603050405020304" pitchFamily="18" charset="0"/>
              </a:rPr>
              <a:t>155</a:t>
            </a:r>
            <a:r>
              <a:rPr lang="cs-CZ" sz="1900" dirty="0">
                <a:effectLst/>
                <a:latin typeface="Times New Roman" panose="02020603050405020304" pitchFamily="18" charset="0"/>
                <a:ea typeface="Times New Roman" panose="02020603050405020304" pitchFamily="18" charset="0"/>
                <a:cs typeface="Times New Roman" panose="02020603050405020304" pitchFamily="18" charset="0"/>
              </a:rPr>
              <a:t>  Zdravotnická záchranná služba</a:t>
            </a:r>
            <a:endParaRPr lang="cs-CZ"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cs-CZ" sz="1900" b="1" dirty="0">
                <a:effectLst/>
                <a:latin typeface="Times New Roman" panose="02020603050405020304" pitchFamily="18" charset="0"/>
                <a:ea typeface="Times New Roman" panose="02020603050405020304" pitchFamily="18" charset="0"/>
                <a:cs typeface="Times New Roman" panose="02020603050405020304" pitchFamily="18" charset="0"/>
              </a:rPr>
              <a:t>158</a:t>
            </a:r>
            <a:r>
              <a:rPr lang="cs-CZ" sz="1900" dirty="0">
                <a:effectLst/>
                <a:latin typeface="Times New Roman" panose="02020603050405020304" pitchFamily="18" charset="0"/>
                <a:ea typeface="Times New Roman" panose="02020603050405020304" pitchFamily="18" charset="0"/>
                <a:cs typeface="Times New Roman" panose="02020603050405020304" pitchFamily="18" charset="0"/>
              </a:rPr>
              <a:t>  Policie ČR</a:t>
            </a:r>
            <a:endParaRPr lang="cs-CZ"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cs-CZ" sz="1900" b="1" dirty="0">
                <a:effectLst/>
                <a:latin typeface="Times New Roman" panose="02020603050405020304" pitchFamily="18" charset="0"/>
                <a:ea typeface="Times New Roman" panose="02020603050405020304" pitchFamily="18" charset="0"/>
                <a:cs typeface="Times New Roman" panose="02020603050405020304" pitchFamily="18" charset="0"/>
              </a:rPr>
              <a:t>156</a:t>
            </a:r>
            <a:r>
              <a:rPr lang="cs-CZ" sz="1900" dirty="0">
                <a:effectLst/>
                <a:latin typeface="Times New Roman" panose="02020603050405020304" pitchFamily="18" charset="0"/>
                <a:ea typeface="Times New Roman" panose="02020603050405020304" pitchFamily="18" charset="0"/>
                <a:cs typeface="Times New Roman" panose="02020603050405020304" pitchFamily="18" charset="0"/>
              </a:rPr>
              <a:t>  Městská (obecní) policie</a:t>
            </a:r>
            <a:endParaRPr lang="cs-CZ"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cs-CZ" sz="1900" b="1" dirty="0">
                <a:effectLst/>
                <a:latin typeface="Times New Roman" panose="02020603050405020304" pitchFamily="18" charset="0"/>
                <a:ea typeface="Times New Roman" panose="02020603050405020304" pitchFamily="18" charset="0"/>
                <a:cs typeface="Times New Roman" panose="02020603050405020304" pitchFamily="18" charset="0"/>
              </a:rPr>
              <a:t>112</a:t>
            </a:r>
            <a:r>
              <a:rPr lang="cs-CZ" sz="1900" dirty="0">
                <a:effectLst/>
                <a:latin typeface="Times New Roman" panose="02020603050405020304" pitchFamily="18" charset="0"/>
                <a:ea typeface="Times New Roman" panose="02020603050405020304" pitchFamily="18" charset="0"/>
                <a:cs typeface="Times New Roman" panose="02020603050405020304" pitchFamily="18" charset="0"/>
              </a:rPr>
              <a:t>   Jednotné evropské číslo tísňového volání</a:t>
            </a:r>
            <a:endParaRPr lang="cs-CZ"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r>
              <a:rPr lang="cs-CZ" sz="1900" i="1" dirty="0">
                <a:effectLst/>
                <a:latin typeface="Times New Roman" panose="02020603050405020304" pitchFamily="18" charset="0"/>
                <a:ea typeface="Times New Roman" panose="02020603050405020304" pitchFamily="18" charset="0"/>
                <a:cs typeface="Times New Roman" panose="02020603050405020304" pitchFamily="18" charset="0"/>
              </a:rPr>
              <a:t> Po celé České republice funguje i jednotné číslo </a:t>
            </a:r>
            <a:r>
              <a:rPr lang="cs-CZ" sz="1900" b="1" i="1" dirty="0">
                <a:effectLst/>
                <a:latin typeface="Times New Roman" panose="02020603050405020304" pitchFamily="18" charset="0"/>
                <a:ea typeface="Times New Roman" panose="02020603050405020304" pitchFamily="18" charset="0"/>
                <a:cs typeface="Times New Roman" panose="02020603050405020304" pitchFamily="18" charset="0"/>
              </a:rPr>
              <a:t>1210 na Horskou službu</a:t>
            </a:r>
            <a:r>
              <a:rPr lang="cs-CZ" sz="1900" i="1" dirty="0">
                <a:effectLst/>
                <a:latin typeface="Times New Roman" panose="02020603050405020304" pitchFamily="18" charset="0"/>
                <a:ea typeface="Times New Roman" panose="02020603050405020304" pitchFamily="18" charset="0"/>
                <a:cs typeface="Times New Roman" panose="02020603050405020304" pitchFamily="18" charset="0"/>
              </a:rPr>
              <a:t>. Na rozdíl od linky 112 a ostatních výše uvedených čísel </a:t>
            </a:r>
            <a:r>
              <a:rPr lang="cs-CZ" sz="1900" b="1" i="1" dirty="0">
                <a:effectLst/>
                <a:latin typeface="Times New Roman" panose="02020603050405020304" pitchFamily="18" charset="0"/>
                <a:ea typeface="Times New Roman" panose="02020603050405020304" pitchFamily="18" charset="0"/>
                <a:cs typeface="Times New Roman" panose="02020603050405020304" pitchFamily="18" charset="0"/>
              </a:rPr>
              <a:t>není volání bezplatné</a:t>
            </a:r>
            <a:r>
              <a:rPr lang="cs-CZ" sz="1900" i="1" dirty="0">
                <a:effectLst/>
                <a:latin typeface="Times New Roman" panose="02020603050405020304" pitchFamily="18" charset="0"/>
                <a:ea typeface="Times New Roman" panose="02020603050405020304" pitchFamily="18" charset="0"/>
                <a:cs typeface="Times New Roman" panose="02020603050405020304" pitchFamily="18" charset="0"/>
              </a:rPr>
              <a:t>. Služba je zřízena v mobilních a pevných sítích všech českých operátorů jako přístup na tísňové linky. V českých horách je vhodnější volat číslo s mezinárodní předvolbou, tedy </a:t>
            </a:r>
            <a:r>
              <a:rPr lang="cs-CZ" sz="1900" b="1" i="1" dirty="0">
                <a:effectLst/>
                <a:latin typeface="Times New Roman" panose="02020603050405020304" pitchFamily="18" charset="0"/>
                <a:ea typeface="Times New Roman" panose="02020603050405020304" pitchFamily="18" charset="0"/>
                <a:cs typeface="Times New Roman" panose="02020603050405020304" pitchFamily="18" charset="0"/>
              </a:rPr>
              <a:t>+420 1210</a:t>
            </a:r>
            <a:r>
              <a:rPr lang="cs-CZ" sz="1900" i="1" dirty="0">
                <a:effectLst/>
                <a:latin typeface="Times New Roman" panose="02020603050405020304" pitchFamily="18" charset="0"/>
                <a:ea typeface="Times New Roman" panose="02020603050405020304" pitchFamily="18" charset="0"/>
                <a:cs typeface="Times New Roman" panose="02020603050405020304" pitchFamily="18" charset="0"/>
              </a:rPr>
              <a:t>, protože část horských oblastí už pokrývají operátoři z ciziny.</a:t>
            </a:r>
            <a:endParaRPr lang="cs-CZ"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Obrázek 9" descr="Tísňové linky - TYRKYS, škola cestovního ruchu">
            <a:extLst>
              <a:ext uri="{FF2B5EF4-FFF2-40B4-BE49-F238E27FC236}">
                <a16:creationId xmlns:a16="http://schemas.microsoft.com/office/drawing/2014/main" id="{A3F59611-1623-421D-895D-449C33CC2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02071" y="452306"/>
            <a:ext cx="3765176" cy="969532"/>
          </a:xfrm>
          <a:prstGeom prst="rect">
            <a:avLst/>
          </a:prstGeom>
          <a:noFill/>
        </p:spPr>
      </p:pic>
      <p:sp>
        <p:nvSpPr>
          <p:cNvPr id="17" name="Rectangle 1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92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8FEF6CD-968D-4FDB-AFA3-478A52816F6F}"/>
              </a:ext>
            </a:extLst>
          </p:cNvPr>
          <p:cNvSpPr>
            <a:spLocks noGrp="1"/>
          </p:cNvSpPr>
          <p:nvPr>
            <p:ph type="title"/>
          </p:nvPr>
        </p:nvSpPr>
        <p:spPr>
          <a:xfrm>
            <a:off x="1000127" y="121890"/>
            <a:ext cx="5181597" cy="640045"/>
          </a:xfrm>
        </p:spPr>
        <p:txBody>
          <a:bodyPr vert="horz" lIns="91440" tIns="45720" rIns="91440" bIns="45720" rtlCol="0" anchor="b">
            <a:normAutofit fontScale="90000"/>
          </a:bodyPr>
          <a:lstStyle/>
          <a:p>
            <a:pPr algn="r"/>
            <a:r>
              <a:rPr lang="en-US" sz="4000" kern="1200" dirty="0" err="1">
                <a:solidFill>
                  <a:schemeClr val="tx1"/>
                </a:solidFill>
                <a:latin typeface="+mj-lt"/>
                <a:ea typeface="+mj-ea"/>
                <a:cs typeface="+mj-cs"/>
              </a:rPr>
              <a:t>Tísňové</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linky</a:t>
            </a:r>
            <a:endParaRPr lang="en-US" sz="4000" kern="1200" dirty="0">
              <a:solidFill>
                <a:schemeClr val="tx1"/>
              </a:solidFill>
              <a:latin typeface="+mj-lt"/>
              <a:ea typeface="+mj-ea"/>
              <a:cs typeface="+mj-cs"/>
            </a:endParaRPr>
          </a:p>
        </p:txBody>
      </p:sp>
      <p:sp>
        <p:nvSpPr>
          <p:cNvPr id="5" name="Rectangle 1">
            <a:extLst>
              <a:ext uri="{FF2B5EF4-FFF2-40B4-BE49-F238E27FC236}">
                <a16:creationId xmlns:a16="http://schemas.microsoft.com/office/drawing/2014/main" id="{0C76D8B0-1702-4515-A309-D08A723104A6}"/>
              </a:ext>
            </a:extLst>
          </p:cNvPr>
          <p:cNvSpPr>
            <a:spLocks noChangeArrowheads="1"/>
          </p:cNvSpPr>
          <p:nvPr/>
        </p:nvSpPr>
        <p:spPr bwMode="auto">
          <a:xfrm>
            <a:off x="135566" y="598618"/>
            <a:ext cx="11473980" cy="46987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R="0" lvl="0" fontAlgn="base">
              <a:lnSpc>
                <a:spcPct val="90000"/>
              </a:lnSpc>
              <a:spcBef>
                <a:spcPct val="0"/>
              </a:spcBef>
              <a:spcAft>
                <a:spcPts val="600"/>
              </a:spcAft>
              <a:buClrTx/>
              <a:buSzTx/>
              <a:tabLst/>
            </a:pPr>
            <a:r>
              <a:rPr kumimoji="0" lang="en-US" altLang="cs-CZ" sz="2000" b="1" i="0" u="none" strike="noStrike" cap="none" normalizeH="0" baseline="0" dirty="0">
                <a:ln>
                  <a:noFill/>
                </a:ln>
                <a:effectLst/>
                <a:latin typeface="Times New Roman" panose="02020603050405020304" pitchFamily="18" charset="0"/>
                <a:cs typeface="Times New Roman" panose="02020603050405020304" pitchFamily="18" charset="0"/>
              </a:rPr>
              <a:t>KDY KTERÉ ČÍSLO VOLAT</a:t>
            </a:r>
            <a:endPar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V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každém</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případě</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jde</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o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čas</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Aby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byla</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daná</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událost</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vyřízena</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co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nejrychleji</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doporučujeme</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volat</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na</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složku</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která</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má</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k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této</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situaci</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nejblíže</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V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opačném</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případě</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dochází</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ke</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zbytečné</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časové</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000" b="0" i="0" u="none" strike="noStrike" cap="none" normalizeH="0" baseline="0" dirty="0" err="1">
                <a:ln>
                  <a:noFill/>
                </a:ln>
                <a:effectLst/>
                <a:latin typeface="Times New Roman" panose="02020603050405020304" pitchFamily="18" charset="0"/>
                <a:cs typeface="Times New Roman" panose="02020603050405020304" pitchFamily="18" charset="0"/>
              </a:rPr>
              <a:t>prodlevě</a:t>
            </a: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a:t>
            </a:r>
          </a:p>
          <a:p>
            <a:pPr marR="0" lvl="0" fontAlgn="base">
              <a:lnSpc>
                <a:spcPct val="90000"/>
              </a:lnSpc>
              <a:spcBef>
                <a:spcPct val="0"/>
              </a:spcBef>
              <a:spcAft>
                <a:spcPts val="600"/>
              </a:spcAft>
              <a:buClrTx/>
              <a:buSzTx/>
              <a:tabLst/>
            </a:pPr>
            <a:r>
              <a:rPr kumimoji="0" lang="en-US" altLang="cs-CZ" sz="2000" b="0" i="0" u="none" strike="noStrike" cap="none" normalizeH="0" baseline="0" dirty="0">
                <a:ln>
                  <a:noFill/>
                </a:ln>
                <a:effectLst/>
                <a:latin typeface="Times New Roman" panose="02020603050405020304" pitchFamily="18" charset="0"/>
                <a:cs typeface="Times New Roman" panose="02020603050405020304" pitchFamily="18" charset="0"/>
              </a:rPr>
              <a:t> </a:t>
            </a:r>
          </a:p>
        </p:txBody>
      </p:sp>
      <p:sp>
        <p:nvSpPr>
          <p:cNvPr id="23" name="Rectangle 22">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Zástupný obsah 3">
            <a:extLst>
              <a:ext uri="{FF2B5EF4-FFF2-40B4-BE49-F238E27FC236}">
                <a16:creationId xmlns:a16="http://schemas.microsoft.com/office/drawing/2014/main" id="{2AF4BB1E-11DE-4A94-8711-38F9C1B1D2C7}"/>
              </a:ext>
            </a:extLst>
          </p:cNvPr>
          <p:cNvGraphicFramePr>
            <a:graphicFrameLocks noGrp="1"/>
          </p:cNvGraphicFramePr>
          <p:nvPr>
            <p:ph idx="1"/>
            <p:extLst>
              <p:ext uri="{D42A27DB-BD31-4B8C-83A1-F6EECF244321}">
                <p14:modId xmlns:p14="http://schemas.microsoft.com/office/powerpoint/2010/main" val="4048138953"/>
              </p:ext>
            </p:extLst>
          </p:nvPr>
        </p:nvGraphicFramePr>
        <p:xfrm>
          <a:off x="135566" y="5397687"/>
          <a:ext cx="11985639" cy="973257"/>
        </p:xfrm>
        <a:graphic>
          <a:graphicData uri="http://schemas.openxmlformats.org/drawingml/2006/table">
            <a:tbl>
              <a:tblPr firstRow="1" firstCol="1" bandRow="1">
                <a:solidFill>
                  <a:schemeClr val="bg1">
                    <a:lumMod val="95000"/>
                  </a:schemeClr>
                </a:solidFill>
              </a:tblPr>
              <a:tblGrid>
                <a:gridCol w="11985639">
                  <a:extLst>
                    <a:ext uri="{9D8B030D-6E8A-4147-A177-3AD203B41FA5}">
                      <a16:colId xmlns:a16="http://schemas.microsoft.com/office/drawing/2014/main" val="3391017006"/>
                    </a:ext>
                  </a:extLst>
                </a:gridCol>
              </a:tblGrid>
              <a:tr h="973257">
                <a:tc>
                  <a:txBody>
                    <a:bodyPr/>
                    <a:lstStyle/>
                    <a:p>
                      <a:pPr algn="just" fontAlgn="t">
                        <a:lnSpc>
                          <a:spcPct val="115000"/>
                        </a:lnSpc>
                        <a:spcBef>
                          <a:spcPts val="0"/>
                        </a:spcBef>
                        <a:spcAft>
                          <a:spcPts val="1000"/>
                        </a:spcAft>
                      </a:pPr>
                      <a:r>
                        <a:rPr lang="cs-CZ" sz="1400" b="1" i="1"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TIP:</a:t>
                      </a:r>
                      <a:r>
                        <a:rPr lang="cs-CZ" sz="1400" b="1" i="0"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cs-CZ" sz="1400" b="1" i="1"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 případě, že potřebujete zásah zdravotnické záchranné služby, je lepší volat přímo linku 155 namísto</a:t>
                      </a:r>
                      <a:r>
                        <a:rPr lang="cs-CZ" sz="1400" b="1" i="0"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cs-CZ" sz="1400" b="1" i="1"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linky 112, kterou v ČR provozují hasiči. Obsluha linky 155 jsou odborníci na záchranu při</a:t>
                      </a:r>
                      <a:r>
                        <a:rPr lang="cs-CZ" sz="1400" b="1" i="0"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cs-CZ" sz="1400" b="1" i="1"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náhle vzniklém ohrožení života nebo závažném zhoršení zdravotního stavu. Pokud tedy hovor na lince 112 vyhodnotí s tím, že je nutný zásah záchranné služby, přepojí volajícího stejně na linku 155.</a:t>
                      </a:r>
                      <a:endParaRPr lang="cs-CZ" sz="1400" b="1" i="0" u="none" strike="noStrike" cap="none" spc="0" dirty="0">
                        <a:solidFill>
                          <a:schemeClr val="tx1"/>
                        </a:solidFill>
                        <a:effectLst/>
                        <a:latin typeface="Arial" panose="020B0604020202020204" pitchFamily="34" charset="0"/>
                      </a:endParaRPr>
                    </a:p>
                  </a:txBody>
                  <a:tcPr marL="46638" marR="9831" marT="13325" marB="99939"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843271198"/>
                  </a:ext>
                </a:extLst>
              </a:tr>
            </a:tbl>
          </a:graphicData>
        </a:graphic>
      </p:graphicFrame>
      <p:sp>
        <p:nvSpPr>
          <p:cNvPr id="6" name="TextovéPole 5">
            <a:extLst>
              <a:ext uri="{FF2B5EF4-FFF2-40B4-BE49-F238E27FC236}">
                <a16:creationId xmlns:a16="http://schemas.microsoft.com/office/drawing/2014/main" id="{A8A92C3B-35E1-4534-923D-6DAE1FEEE6C9}"/>
              </a:ext>
            </a:extLst>
          </p:cNvPr>
          <p:cNvSpPr txBox="1"/>
          <p:nvPr/>
        </p:nvSpPr>
        <p:spPr>
          <a:xfrm>
            <a:off x="2635511" y="1735444"/>
            <a:ext cx="9692055" cy="830997"/>
          </a:xfrm>
          <a:prstGeom prst="rect">
            <a:avLst/>
          </a:prstGeom>
          <a:noFill/>
        </p:spPr>
        <p:txBody>
          <a:bodyPr wrap="square" rtlCol="0">
            <a:spAutoFit/>
          </a:bodyPr>
          <a:lstStyle/>
          <a:p>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číslo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slouží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k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oznámení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požáru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výbuchu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živelní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pohromy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úniku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nebezpečných</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látek</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technických</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havárií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potřeby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vyproštění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osob</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atd</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a:t>
            </a:r>
            <a:endParaRPr lang="cs-CZ" sz="2400" dirty="0"/>
          </a:p>
        </p:txBody>
      </p:sp>
      <p:sp>
        <p:nvSpPr>
          <p:cNvPr id="7" name="TextovéPole 6">
            <a:extLst>
              <a:ext uri="{FF2B5EF4-FFF2-40B4-BE49-F238E27FC236}">
                <a16:creationId xmlns:a16="http://schemas.microsoft.com/office/drawing/2014/main" id="{DEDB74AA-8172-42A6-8B3D-DEBD98B51164}"/>
              </a:ext>
            </a:extLst>
          </p:cNvPr>
          <p:cNvSpPr txBox="1"/>
          <p:nvPr/>
        </p:nvSpPr>
        <p:spPr>
          <a:xfrm>
            <a:off x="2635511" y="2782510"/>
            <a:ext cx="9296285" cy="2585323"/>
          </a:xfrm>
          <a:prstGeom prst="rect">
            <a:avLst/>
          </a:prstGeom>
          <a:noFill/>
        </p:spPr>
        <p:txBody>
          <a:bodyPr wrap="square" rtlCol="0">
            <a:spAutoFit/>
          </a:bodyPr>
          <a:lstStyle/>
          <a:p>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toto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číslo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je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třeba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volat</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dojde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-li k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náhlé</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poruše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zdraví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úrazu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nebo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nehodě</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se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zdravotními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následky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např</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neobvyklé</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tlaky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či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bolest</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prsou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potíže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s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dechem</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porucha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vědomí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bezvědomí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křeče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otrava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léky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chemikáliemi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atd</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Proškolená</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obsluha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zdravotníci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radí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po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telefonu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jak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poskytnout</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první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pomoc</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ještě</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před</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příjezdem</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sanitního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vozu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 v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případě</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potřeby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vedou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telefonicky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asistovanou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neodkladnou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resuscitaci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a:t>
            </a:r>
          </a:p>
          <a:p>
            <a:endParaRPr lang="cs-CZ" dirty="0"/>
          </a:p>
        </p:txBody>
      </p:sp>
      <p:pic>
        <p:nvPicPr>
          <p:cNvPr id="4098" name="Picture 2" descr="Bezpečný Nymburk - Městská policie">
            <a:extLst>
              <a:ext uri="{FF2B5EF4-FFF2-40B4-BE49-F238E27FC236}">
                <a16:creationId xmlns:a16="http://schemas.microsoft.com/office/drawing/2014/main" id="{7881116F-062E-49BE-A175-E8013C5BAC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95" b="70065"/>
          <a:stretch/>
        </p:blipFill>
        <p:spPr bwMode="auto">
          <a:xfrm>
            <a:off x="275021" y="1725234"/>
            <a:ext cx="1917763" cy="971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zpečný Nymburk - Městská policie">
            <a:extLst>
              <a:ext uri="{FF2B5EF4-FFF2-40B4-BE49-F238E27FC236}">
                <a16:creationId xmlns:a16="http://schemas.microsoft.com/office/drawing/2014/main" id="{1C694A70-50F3-4E3D-B05D-03D0AD400D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791" b="53589"/>
          <a:stretch/>
        </p:blipFill>
        <p:spPr bwMode="auto">
          <a:xfrm>
            <a:off x="275021" y="3250784"/>
            <a:ext cx="1959296" cy="101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76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4467C61-63B2-41D5-AE42-678B7C734EE7}"/>
              </a:ext>
            </a:extLst>
          </p:cNvPr>
          <p:cNvSpPr txBox="1"/>
          <p:nvPr/>
        </p:nvSpPr>
        <p:spPr>
          <a:xfrm>
            <a:off x="2523734" y="161512"/>
            <a:ext cx="8922801" cy="1938992"/>
          </a:xfrm>
          <a:prstGeom prst="rect">
            <a:avLst/>
          </a:prstGeom>
          <a:noFill/>
        </p:spPr>
        <p:txBody>
          <a:bodyPr wrap="square" rtlCol="0">
            <a:spAutoFit/>
          </a:bodyPr>
          <a:lstStyle/>
          <a:p>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číslo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volejte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tehdy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došlo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-li k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narušení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veřejného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pořádku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bezpečnosti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krádeži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násilí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nálezu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mrtvé</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osoby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nálezu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podezřelého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předmětu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např</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opuštěné</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zavazadlo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nevybuchlá</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munice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Toto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číslo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rovněž</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vytočte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v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případě</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závažné</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dopravní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nehody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kterou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je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třeba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prošetřit</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p:sp>
        <p:nvSpPr>
          <p:cNvPr id="6" name="TextovéPole 5">
            <a:extLst>
              <a:ext uri="{FF2B5EF4-FFF2-40B4-BE49-F238E27FC236}">
                <a16:creationId xmlns:a16="http://schemas.microsoft.com/office/drawing/2014/main" id="{CC1334B2-A668-41F3-9202-36C83647126F}"/>
              </a:ext>
            </a:extLst>
          </p:cNvPr>
          <p:cNvSpPr txBox="1"/>
          <p:nvPr/>
        </p:nvSpPr>
        <p:spPr>
          <a:xfrm>
            <a:off x="2523734" y="3928638"/>
            <a:ext cx="8606424" cy="1200329"/>
          </a:xfrm>
          <a:prstGeom prst="rect">
            <a:avLst/>
          </a:prstGeom>
          <a:noFill/>
        </p:spPr>
        <p:txBody>
          <a:bodyPr wrap="square" rtlCol="0">
            <a:spAutoFit/>
          </a:bodyPr>
          <a:lstStyle/>
          <a:p>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pokud</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je v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městě</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zřízena</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přivolaná</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městská</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policie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řeší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vandalismus</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drobnou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kriminalitu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špatné</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parkování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ohrožující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bezpečnost</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rušení</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nočního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klidu</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atd</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p:sp>
        <p:nvSpPr>
          <p:cNvPr id="7" name="TextovéPole 6">
            <a:extLst>
              <a:ext uri="{FF2B5EF4-FFF2-40B4-BE49-F238E27FC236}">
                <a16:creationId xmlns:a16="http://schemas.microsoft.com/office/drawing/2014/main" id="{8933E473-63E6-4B54-83EE-2BDFB85D3A81}"/>
              </a:ext>
            </a:extLst>
          </p:cNvPr>
          <p:cNvSpPr txBox="1"/>
          <p:nvPr/>
        </p:nvSpPr>
        <p:spPr>
          <a:xfrm>
            <a:off x="2523734" y="2336176"/>
            <a:ext cx="8967299" cy="830997"/>
          </a:xfrm>
          <a:prstGeom prst="rect">
            <a:avLst/>
          </a:prstGeom>
          <a:noFill/>
        </p:spPr>
        <p:txBody>
          <a:bodyPr wrap="square" rtlCol="0">
            <a:spAutoFit/>
          </a:bodyPr>
          <a:lstStyle/>
          <a:p>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toto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číslo</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volejte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vždy</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při</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závažnějších</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mimořádných</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událostech</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potřebujete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-li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pomoc</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více</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cs-CZ" sz="2400" b="0" i="0" u="none" strike="noStrike" cap="none" normalizeH="0" baseline="0" dirty="0" err="1">
                <a:ln>
                  <a:noFill/>
                </a:ln>
                <a:effectLst/>
                <a:latin typeface="Times New Roman" panose="02020603050405020304" pitchFamily="18" charset="0"/>
                <a:cs typeface="Times New Roman" panose="02020603050405020304" pitchFamily="18" charset="0"/>
              </a:rPr>
              <a:t>složek</a:t>
            </a:r>
            <a:r>
              <a:rPr kumimoji="0" lang="en-US" altLang="cs-CZ" sz="2400" b="0" i="0" u="none" strike="noStrike" cap="none" normalizeH="0" baseline="0" dirty="0">
                <a:ln>
                  <a:noFill/>
                </a:ln>
                <a:effectLst/>
                <a:latin typeface="Times New Roman" panose="02020603050405020304" pitchFamily="18" charset="0"/>
                <a:cs typeface="Times New Roman" panose="02020603050405020304" pitchFamily="18" charset="0"/>
              </a:rPr>
              <a:t>.</a:t>
            </a:r>
            <a:endParaRPr lang="cs-CZ" sz="2400" dirty="0"/>
          </a:p>
        </p:txBody>
      </p:sp>
      <p:pic>
        <p:nvPicPr>
          <p:cNvPr id="3074" name="Picture 2" descr="Bezpečný Nymburk - Městská policie">
            <a:extLst>
              <a:ext uri="{FF2B5EF4-FFF2-40B4-BE49-F238E27FC236}">
                <a16:creationId xmlns:a16="http://schemas.microsoft.com/office/drawing/2014/main" id="{ED278FD1-3548-41B8-9C18-8047EC767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109" b="21757"/>
          <a:stretch/>
        </p:blipFill>
        <p:spPr bwMode="auto">
          <a:xfrm>
            <a:off x="215133" y="3928638"/>
            <a:ext cx="2205823" cy="11097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zpečný Nymburk - Městská policie">
            <a:extLst>
              <a:ext uri="{FF2B5EF4-FFF2-40B4-BE49-F238E27FC236}">
                <a16:creationId xmlns:a16="http://schemas.microsoft.com/office/drawing/2014/main" id="{180FF82D-7311-40E2-9E9F-BD35967FF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969"/>
          <a:stretch/>
        </p:blipFill>
        <p:spPr bwMode="auto">
          <a:xfrm>
            <a:off x="181420" y="2139889"/>
            <a:ext cx="2239536" cy="15384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zpečný Nymburk - Městská policie">
            <a:extLst>
              <a:ext uri="{FF2B5EF4-FFF2-40B4-BE49-F238E27FC236}">
                <a16:creationId xmlns:a16="http://schemas.microsoft.com/office/drawing/2014/main" id="{07849CB5-7A12-4045-8C72-4F84A250E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705" b="36878"/>
          <a:stretch/>
        </p:blipFill>
        <p:spPr bwMode="auto">
          <a:xfrm>
            <a:off x="181420" y="549123"/>
            <a:ext cx="2239536" cy="12162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Zástupný obsah 3">
            <a:extLst>
              <a:ext uri="{FF2B5EF4-FFF2-40B4-BE49-F238E27FC236}">
                <a16:creationId xmlns:a16="http://schemas.microsoft.com/office/drawing/2014/main" id="{62F552A7-9633-411A-B777-D42DB5DBABF9}"/>
              </a:ext>
            </a:extLst>
          </p:cNvPr>
          <p:cNvGraphicFramePr>
            <a:graphicFrameLocks noGrp="1"/>
          </p:cNvGraphicFramePr>
          <p:nvPr>
            <p:ph idx="1"/>
            <p:extLst>
              <p:ext uri="{D42A27DB-BD31-4B8C-83A1-F6EECF244321}">
                <p14:modId xmlns:p14="http://schemas.microsoft.com/office/powerpoint/2010/main" val="2821485121"/>
              </p:ext>
            </p:extLst>
          </p:nvPr>
        </p:nvGraphicFramePr>
        <p:xfrm>
          <a:off x="135566" y="5397687"/>
          <a:ext cx="11985639" cy="1059668"/>
        </p:xfrm>
        <a:graphic>
          <a:graphicData uri="http://schemas.openxmlformats.org/drawingml/2006/table">
            <a:tbl>
              <a:tblPr firstRow="1" firstCol="1" bandRow="1">
                <a:solidFill>
                  <a:schemeClr val="bg1">
                    <a:lumMod val="95000"/>
                  </a:schemeClr>
                </a:solidFill>
              </a:tblPr>
              <a:tblGrid>
                <a:gridCol w="11985639">
                  <a:extLst>
                    <a:ext uri="{9D8B030D-6E8A-4147-A177-3AD203B41FA5}">
                      <a16:colId xmlns:a16="http://schemas.microsoft.com/office/drawing/2014/main" val="3391017006"/>
                    </a:ext>
                  </a:extLst>
                </a:gridCol>
              </a:tblGrid>
              <a:tr h="973257">
                <a:tc>
                  <a:txBody>
                    <a:bodyPr/>
                    <a:lstStyle/>
                    <a:p>
                      <a:pPr algn="just" fontAlgn="t">
                        <a:lnSpc>
                          <a:spcPct val="115000"/>
                        </a:lnSpc>
                        <a:spcBef>
                          <a:spcPts val="0"/>
                        </a:spcBef>
                        <a:spcAft>
                          <a:spcPts val="1000"/>
                        </a:spcAft>
                      </a:pPr>
                      <a:r>
                        <a:rPr lang="cs-CZ" sz="1800" b="1" i="1"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TIP:</a:t>
                      </a:r>
                      <a:r>
                        <a:rPr lang="cs-CZ" sz="1800" b="1" i="0"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cs-CZ" sz="1800" b="1" i="1" u="none" strike="noStrike"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 případě, že vytočíte národní linku (150, 155, 156, 158) a dovoláte se na tísňovou linku 112, řekněte operátorovi, že jste vytáčeli tísňovou linku, některé telefony národní linky neumí. Tísňovou komunikaci lze vést i pomocí SMS, tohoto využijeme v situaci, kdy nelze mluvit.</a:t>
                      </a:r>
                      <a:endParaRPr lang="cs-CZ" sz="1800" b="1" i="0" u="none" strike="noStrike" cap="none" spc="0" dirty="0">
                        <a:solidFill>
                          <a:schemeClr val="tx1"/>
                        </a:solidFill>
                        <a:effectLst/>
                        <a:latin typeface="Arial" panose="020B0604020202020204" pitchFamily="34" charset="0"/>
                      </a:endParaRPr>
                    </a:p>
                  </a:txBody>
                  <a:tcPr marL="46638" marR="9831" marT="13325" marB="99939"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843271198"/>
                  </a:ext>
                </a:extLst>
              </a:tr>
            </a:tbl>
          </a:graphicData>
        </a:graphic>
      </p:graphicFrame>
    </p:spTree>
    <p:extLst>
      <p:ext uri="{BB962C8B-B14F-4D97-AF65-F5344CB8AC3E}">
        <p14:creationId xmlns:p14="http://schemas.microsoft.com/office/powerpoint/2010/main" val="29255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D758B7B-9EF4-436F-AF95-9D99F398F97F}"/>
              </a:ext>
            </a:extLst>
          </p:cNvPr>
          <p:cNvSpPr>
            <a:spLocks noGrp="1"/>
          </p:cNvSpPr>
          <p:nvPr>
            <p:ph type="title"/>
          </p:nvPr>
        </p:nvSpPr>
        <p:spPr>
          <a:xfrm>
            <a:off x="488326" y="120929"/>
            <a:ext cx="5814240" cy="662608"/>
          </a:xfrm>
        </p:spPr>
        <p:txBody>
          <a:bodyPr anchor="b">
            <a:normAutofit/>
          </a:bodyPr>
          <a:lstStyle/>
          <a:p>
            <a:r>
              <a:rPr lang="cs-CZ" sz="4000" dirty="0"/>
              <a:t>Požáry vozidel</a:t>
            </a:r>
          </a:p>
        </p:txBody>
      </p:sp>
      <p:sp>
        <p:nvSpPr>
          <p:cNvPr id="3" name="Zástupný obsah 2">
            <a:extLst>
              <a:ext uri="{FF2B5EF4-FFF2-40B4-BE49-F238E27FC236}">
                <a16:creationId xmlns:a16="http://schemas.microsoft.com/office/drawing/2014/main" id="{4847C6A5-13C8-4630-BA83-304D3F554A99}"/>
              </a:ext>
            </a:extLst>
          </p:cNvPr>
          <p:cNvSpPr>
            <a:spLocks noGrp="1"/>
          </p:cNvSpPr>
          <p:nvPr>
            <p:ph idx="1"/>
          </p:nvPr>
        </p:nvSpPr>
        <p:spPr>
          <a:xfrm>
            <a:off x="142044" y="934455"/>
            <a:ext cx="7537721" cy="5315426"/>
          </a:xfrm>
        </p:spPr>
        <p:txBody>
          <a:bodyPr>
            <a:normAutofit fontScale="92500" lnSpcReduction="20000"/>
          </a:bodyPr>
          <a:lstStyle/>
          <a:p>
            <a:r>
              <a:rPr lang="cs-CZ" sz="2400" b="0" i="0" u="none" strike="noStrike" baseline="0" dirty="0">
                <a:latin typeface="Times New Roman" panose="02020603050405020304" pitchFamily="18" charset="0"/>
              </a:rPr>
              <a:t>Mezi nejčastější závady, které způsobují požáry vozidel, patří technické závady na elektroinstalaci vozidla, netěsnosti palivové soustavy, ale i nedbalost provozovatelů vozidel při vlastní jízdě, údržbě a opravách vozidla, dále dopravní nehody a úmyslná zapálení a kouření. </a:t>
            </a:r>
          </a:p>
          <a:p>
            <a:r>
              <a:rPr lang="cs-CZ" sz="2400" b="0" i="0" u="none" strike="noStrike" baseline="0" dirty="0">
                <a:latin typeface="Times New Roman" panose="02020603050405020304" pitchFamily="18" charset="0"/>
              </a:rPr>
              <a:t>Zjistíte-li, že vám vozidlo začíná doutnat, hořet, zastavte a začněte hasit. </a:t>
            </a:r>
          </a:p>
          <a:p>
            <a:r>
              <a:rPr lang="cs-CZ" sz="2400" b="0" i="0" u="none" strike="noStrike" baseline="0" dirty="0">
                <a:latin typeface="Times New Roman" panose="02020603050405020304" pitchFamily="18" charset="0"/>
              </a:rPr>
              <a:t>Nemáte-li hasicí přístroj v autě, můžete improvizovat, k hašení poslouží i PET láhev s vodou, deka. </a:t>
            </a:r>
          </a:p>
          <a:p>
            <a:r>
              <a:rPr lang="cs-CZ" sz="2400" b="0" i="0" u="none" strike="noStrike" baseline="0" dirty="0">
                <a:latin typeface="Times New Roman" panose="02020603050405020304" pitchFamily="18" charset="0"/>
              </a:rPr>
              <a:t>Vozidla MHD a nákladní vozidla jsou vybavena hasicími přístroji, zastavte je nebo doběhněte pro hasicí přístroj např. do blízké prodejny.</a:t>
            </a:r>
          </a:p>
          <a:p>
            <a:r>
              <a:rPr lang="cs-CZ" sz="2400" b="0" i="0" u="none" strike="noStrike" baseline="0" dirty="0">
                <a:latin typeface="Times New Roman" panose="02020603050405020304" pitchFamily="18" charset="0"/>
              </a:rPr>
              <a:t>Nezvedejte kapotu motorového prostoru, hrozí popálení a oheň dostane více kyslíku pro svůj rozvoj </a:t>
            </a:r>
          </a:p>
          <a:p>
            <a:r>
              <a:rPr lang="cs-CZ" sz="2400" b="0" i="0" u="none" strike="noStrike" baseline="0" dirty="0">
                <a:latin typeface="Times New Roman" panose="02020603050405020304" pitchFamily="18" charset="0"/>
              </a:rPr>
              <a:t>Nejste-li schopni požár sami uhasit, okamžitě zavolejte na tísňovou linku </a:t>
            </a:r>
            <a:r>
              <a:rPr lang="cs-CZ" sz="2400" b="1" i="0" u="none" strike="noStrike" baseline="0" dirty="0">
                <a:latin typeface="Times New Roman" panose="02020603050405020304" pitchFamily="18" charset="0"/>
              </a:rPr>
              <a:t>150 </a:t>
            </a:r>
            <a:r>
              <a:rPr lang="cs-CZ" sz="2400" b="0" i="0" u="none" strike="noStrike" baseline="0" dirty="0">
                <a:latin typeface="Times New Roman" panose="02020603050405020304" pitchFamily="18" charset="0"/>
              </a:rPr>
              <a:t>nebo </a:t>
            </a:r>
            <a:r>
              <a:rPr lang="cs-CZ" sz="2400" b="1" i="0" u="none" strike="noStrike" baseline="0" dirty="0">
                <a:latin typeface="Times New Roman" panose="02020603050405020304" pitchFamily="18" charset="0"/>
              </a:rPr>
              <a:t>112. </a:t>
            </a:r>
            <a:r>
              <a:rPr lang="cs-CZ" sz="2400" b="0" i="0" u="none" strike="noStrike" baseline="0" dirty="0">
                <a:latin typeface="Times New Roman" panose="02020603050405020304" pitchFamily="18" charset="0"/>
              </a:rPr>
              <a:t>Po příjezdu hasičů je dobré jim sdělit, zda se jedná o vozidlo s alternativním pohonem např. LPG, CNG. </a:t>
            </a:r>
          </a:p>
        </p:txBody>
      </p:sp>
      <p:pic>
        <p:nvPicPr>
          <p:cNvPr id="8196" name="Picture 4" descr="Požár elektromobilu: Statistika a problematika - Portál řidiče">
            <a:extLst>
              <a:ext uri="{FF2B5EF4-FFF2-40B4-BE49-F238E27FC236}">
                <a16:creationId xmlns:a16="http://schemas.microsoft.com/office/drawing/2014/main" id="{AAE7E01C-B43E-40D6-90D9-4F632E7BCA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9766" y="934454"/>
            <a:ext cx="3712869" cy="193997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V Mistřicích shořel renault">
            <a:extLst>
              <a:ext uri="{FF2B5EF4-FFF2-40B4-BE49-F238E27FC236}">
                <a16:creationId xmlns:a16="http://schemas.microsoft.com/office/drawing/2014/main" id="{43113F88-B8A5-475A-9699-F62EF023A7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6336" y="3375824"/>
            <a:ext cx="2991017" cy="2243263"/>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47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6039E78-CAE3-4146-AAB3-AC2BD6E6BFA2}"/>
              </a:ext>
            </a:extLst>
          </p:cNvPr>
          <p:cNvSpPr>
            <a:spLocks noGrp="1"/>
          </p:cNvSpPr>
          <p:nvPr>
            <p:ph type="title"/>
          </p:nvPr>
        </p:nvSpPr>
        <p:spPr>
          <a:xfrm>
            <a:off x="340660" y="129098"/>
            <a:ext cx="5814240" cy="761999"/>
          </a:xfrm>
        </p:spPr>
        <p:txBody>
          <a:bodyPr anchor="b">
            <a:normAutofit fontScale="90000"/>
          </a:bodyPr>
          <a:lstStyle/>
          <a:p>
            <a:br>
              <a:rPr lang="cs-CZ" sz="4000" dirty="0"/>
            </a:br>
            <a:r>
              <a:rPr lang="cs-CZ" sz="4000" dirty="0"/>
              <a:t>Požáry vozidel</a:t>
            </a:r>
          </a:p>
        </p:txBody>
      </p:sp>
      <p:sp>
        <p:nvSpPr>
          <p:cNvPr id="3" name="Zástupný obsah 2">
            <a:extLst>
              <a:ext uri="{FF2B5EF4-FFF2-40B4-BE49-F238E27FC236}">
                <a16:creationId xmlns:a16="http://schemas.microsoft.com/office/drawing/2014/main" id="{00DE139F-3D8B-425E-8130-CBDED9BECC6D}"/>
              </a:ext>
            </a:extLst>
          </p:cNvPr>
          <p:cNvSpPr>
            <a:spLocks noGrp="1"/>
          </p:cNvSpPr>
          <p:nvPr>
            <p:ph idx="1"/>
          </p:nvPr>
        </p:nvSpPr>
        <p:spPr>
          <a:xfrm>
            <a:off x="195309" y="1020194"/>
            <a:ext cx="9854213" cy="5380177"/>
          </a:xfrm>
        </p:spPr>
        <p:txBody>
          <a:bodyPr>
            <a:normAutofit fontScale="92500" lnSpcReduction="20000"/>
          </a:bodyPr>
          <a:lstStyle/>
          <a:p>
            <a:pPr marL="0" indent="0">
              <a:buNone/>
            </a:pPr>
            <a:r>
              <a:rPr lang="cs-CZ" sz="2400" b="1" i="0" u="none" strike="noStrike" baseline="0" dirty="0">
                <a:latin typeface="Times New Roman" panose="02020603050405020304" pitchFamily="18" charset="0"/>
              </a:rPr>
              <a:t>JAK PŘEDEJÍT POŽÁRU, JAK VYBAVIT VOZIDLO </a:t>
            </a:r>
            <a:endParaRPr lang="cs-CZ" sz="2400" b="0" i="0" u="none" strike="noStrike" baseline="0" dirty="0">
              <a:latin typeface="Times New Roman" panose="02020603050405020304" pitchFamily="18" charset="0"/>
            </a:endParaRPr>
          </a:p>
          <a:p>
            <a:r>
              <a:rPr lang="cs-CZ" sz="2400" b="0" i="0" u="none" strike="noStrike" baseline="0" dirty="0">
                <a:latin typeface="Times New Roman" panose="02020603050405020304" pitchFamily="18" charset="0"/>
              </a:rPr>
              <a:t>pro případ vzniku havárie, požáru, dopravní nehody vybavte vozidlo zejména výstražným trojúhelníkem, lékárničkou, je vhodné také vybavit hasicím přístrojem práškovým s hasivem 1 kg nebo 2 kg, případně hasicím sprejem </a:t>
            </a:r>
          </a:p>
          <a:p>
            <a:r>
              <a:rPr lang="cs-CZ" sz="2400" b="0" i="0" u="none" strike="noStrike" baseline="0" dirty="0">
                <a:latin typeface="Times New Roman" panose="02020603050405020304" pitchFamily="18" charset="0"/>
              </a:rPr>
              <a:t>zabezpečte řádnou a včasnou údržbou vozidla, opravy a větší údržbu raději nechte odborníkům v autoservisech </a:t>
            </a:r>
          </a:p>
          <a:p>
            <a:r>
              <a:rPr lang="cs-CZ" sz="2400" b="0" i="0" u="none" strike="noStrike" baseline="0" dirty="0">
                <a:latin typeface="Times New Roman" panose="02020603050405020304" pitchFamily="18" charset="0"/>
              </a:rPr>
              <a:t>zkontrolujte těsnost palivové soustavy, tzn. zda jsou hadičky řádně připevněné a zda nejsou prasklé či zpuchřelé </a:t>
            </a:r>
          </a:p>
          <a:p>
            <a:r>
              <a:rPr lang="cs-CZ" sz="2400" b="0" i="0" u="none" strike="noStrike" baseline="0" dirty="0">
                <a:latin typeface="Times New Roman" panose="02020603050405020304" pitchFamily="18" charset="0"/>
              </a:rPr>
              <a:t>zkontrolujte elektroinstalace vozidla – zkontrolujte vodiče zda nejsou poškozeny, zejména procházející kovovými konstrukcemi vozidla a dále zda nechybí či nejsou zpuchřelé krytky průchodů (nebezpečí zkratu) </a:t>
            </a:r>
          </a:p>
          <a:p>
            <a:r>
              <a:rPr lang="cs-CZ" sz="2400" b="0" i="0" u="none" strike="noStrike" baseline="0" dirty="0">
                <a:latin typeface="Times New Roman" panose="02020603050405020304" pitchFamily="18" charset="0"/>
              </a:rPr>
              <a:t>akumulátor vždy ve vozidle řádně upevněte a připojte k elektrickému rozvodu vozidla. Dobíjení akumulátoru provádějte raději mimo vozidlo </a:t>
            </a:r>
          </a:p>
          <a:p>
            <a:r>
              <a:rPr lang="cs-CZ" sz="2400" b="0" i="0" u="none" strike="noStrike" baseline="0" dirty="0">
                <a:latin typeface="Times New Roman" panose="02020603050405020304" pitchFamily="18" charset="0"/>
              </a:rPr>
              <a:t>ve vozidle nekuřte, neboť zapadlý nedopalek může zapálit vozidlo, ale i odhozený nedopalek může zapálit okolní trávu či obilí okolo silnice </a:t>
            </a:r>
          </a:p>
          <a:p>
            <a:r>
              <a:rPr lang="cs-CZ" sz="2400" b="0" i="0" u="none" strike="noStrike" baseline="0" dirty="0">
                <a:latin typeface="Times New Roman" panose="02020603050405020304" pitchFamily="18" charset="0"/>
              </a:rPr>
              <a:t>v létě nenechávejte na palubní desce plynový zapalovač, rozpínající plyn v zapalovači může způsobit roztržení zapalovače, může dojít k požáru. </a:t>
            </a:r>
          </a:p>
          <a:p>
            <a:endParaRPr lang="cs-CZ" sz="1000" dirty="0"/>
          </a:p>
        </p:txBody>
      </p:sp>
      <p:pic>
        <p:nvPicPr>
          <p:cNvPr id="4" name="Obrázek 3">
            <a:extLst>
              <a:ext uri="{FF2B5EF4-FFF2-40B4-BE49-F238E27FC236}">
                <a16:creationId xmlns:a16="http://schemas.microsoft.com/office/drawing/2014/main" id="{BF4C101C-60C1-4975-AB8F-ADEE05ACBBAA}"/>
              </a:ext>
            </a:extLst>
          </p:cNvPr>
          <p:cNvPicPr>
            <a:picLocks noChangeAspect="1"/>
          </p:cNvPicPr>
          <p:nvPr/>
        </p:nvPicPr>
        <p:blipFill>
          <a:blip r:embed="rId2"/>
          <a:stretch>
            <a:fillRect/>
          </a:stretch>
        </p:blipFill>
        <p:spPr>
          <a:xfrm>
            <a:off x="9808434" y="710588"/>
            <a:ext cx="2016764" cy="2210153"/>
          </a:xfrm>
          <a:prstGeom prst="rect">
            <a:avLst/>
          </a:prstGeom>
        </p:spPr>
      </p:pic>
      <p:pic>
        <p:nvPicPr>
          <p:cNvPr id="9218" name="Picture 2" descr="Hasicí přístroj práškový 1 kg">
            <a:extLst>
              <a:ext uri="{FF2B5EF4-FFF2-40B4-BE49-F238E27FC236}">
                <a16:creationId xmlns:a16="http://schemas.microsoft.com/office/drawing/2014/main" id="{EFBBF56D-36EE-443F-97E7-9E3DECCC24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72070" y="3492679"/>
            <a:ext cx="1682447" cy="2243263"/>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081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69F901-BAEC-49DB-97C3-59FBBEF29516}"/>
              </a:ext>
            </a:extLst>
          </p:cNvPr>
          <p:cNvSpPr>
            <a:spLocks noGrp="1"/>
          </p:cNvSpPr>
          <p:nvPr>
            <p:ph type="title"/>
          </p:nvPr>
        </p:nvSpPr>
        <p:spPr>
          <a:xfrm>
            <a:off x="799365" y="193132"/>
            <a:ext cx="5814240" cy="662608"/>
          </a:xfrm>
        </p:spPr>
        <p:txBody>
          <a:bodyPr anchor="b">
            <a:normAutofit/>
          </a:bodyPr>
          <a:lstStyle/>
          <a:p>
            <a:r>
              <a:rPr lang="cs-CZ" sz="4000" dirty="0"/>
              <a:t>Požáry vozidel</a:t>
            </a:r>
          </a:p>
        </p:txBody>
      </p:sp>
      <p:sp>
        <p:nvSpPr>
          <p:cNvPr id="3" name="Zástupný obsah 2">
            <a:extLst>
              <a:ext uri="{FF2B5EF4-FFF2-40B4-BE49-F238E27FC236}">
                <a16:creationId xmlns:a16="http://schemas.microsoft.com/office/drawing/2014/main" id="{B7939678-7A40-47CF-9096-9A7464595C1C}"/>
              </a:ext>
            </a:extLst>
          </p:cNvPr>
          <p:cNvSpPr>
            <a:spLocks noGrp="1"/>
          </p:cNvSpPr>
          <p:nvPr>
            <p:ph idx="1"/>
          </p:nvPr>
        </p:nvSpPr>
        <p:spPr>
          <a:xfrm>
            <a:off x="322729" y="1048872"/>
            <a:ext cx="7082117" cy="5074022"/>
          </a:xfrm>
        </p:spPr>
        <p:txBody>
          <a:bodyPr>
            <a:normAutofit fontScale="92500" lnSpcReduction="20000"/>
          </a:bodyPr>
          <a:lstStyle/>
          <a:p>
            <a:pPr marL="0" indent="0">
              <a:buNone/>
            </a:pPr>
            <a:r>
              <a:rPr lang="cs-CZ" sz="1400" b="0" i="0" u="none" strike="noStrike" baseline="0" dirty="0">
                <a:latin typeface="Times New Roman" panose="02020603050405020304" pitchFamily="18" charset="0"/>
              </a:rPr>
              <a:t> </a:t>
            </a:r>
            <a:r>
              <a:rPr lang="cs-CZ" sz="3000" b="1" i="0" u="none" strike="noStrike" baseline="0" dirty="0">
                <a:latin typeface="Times New Roman" panose="02020603050405020304" pitchFamily="18" charset="0"/>
              </a:rPr>
              <a:t>GARÁŽ </a:t>
            </a:r>
            <a:endParaRPr lang="cs-CZ" sz="2000" b="0" i="0" u="none" strike="noStrike" baseline="0" dirty="0">
              <a:latin typeface="Times New Roman" panose="02020603050405020304" pitchFamily="18" charset="0"/>
            </a:endParaRPr>
          </a:p>
          <a:p>
            <a:r>
              <a:rPr lang="cs-CZ" sz="2600" b="0" i="0" u="none" strike="noStrike" baseline="0" dirty="0">
                <a:latin typeface="Times New Roman" panose="02020603050405020304" pitchFamily="18" charset="0"/>
              </a:rPr>
              <a:t>v garáži nesmí být ukládány tlakové nádoby s hořlavými a hoření podporujícími plyny. </a:t>
            </a:r>
          </a:p>
          <a:p>
            <a:r>
              <a:rPr lang="cs-CZ" sz="2600" b="0" i="0" u="none" strike="noStrike" baseline="0" dirty="0">
                <a:latin typeface="Times New Roman" panose="02020603050405020304" pitchFamily="18" charset="0"/>
              </a:rPr>
              <a:t>v jednotlivých a řadových garážích lze ukládat nejvýše 40 l pohonných hmot pro osobní a 80 l pro nákladní automobily v nerozbitných přenosných k tomu určených obalech a nejvýše 20 l olejů na jedno stání. </a:t>
            </a:r>
          </a:p>
          <a:p>
            <a:r>
              <a:rPr lang="cs-CZ" sz="2600" b="0" i="0" u="none" strike="noStrike" baseline="0" dirty="0">
                <a:latin typeface="Times New Roman" panose="02020603050405020304" pitchFamily="18" charset="0"/>
              </a:rPr>
              <a:t>v hromadných garážích se pohonné hmoty ani oleje neukládají, s výjimkou provozních náplní a záložního paliva, které jsou součástí vozidel. </a:t>
            </a:r>
          </a:p>
          <a:p>
            <a:endParaRPr lang="cs-CZ" sz="2600" b="0" i="0" u="none" strike="noStrike" baseline="0" dirty="0">
              <a:latin typeface="Times New Roman" panose="02020603050405020304" pitchFamily="18" charset="0"/>
            </a:endParaRPr>
          </a:p>
          <a:p>
            <a:r>
              <a:rPr lang="cs-CZ" sz="2600" b="1" i="0" u="none" strike="noStrike" baseline="0" dirty="0">
                <a:latin typeface="Times New Roman" panose="02020603050405020304" pitchFamily="18" charset="0"/>
              </a:rPr>
              <a:t>DOPORUČUJEME: Vybavte své vozidlo práškovým hasicím přístrojem s hasivem o hmotnosti 1kg nebo 2 kg, případně alespoň hasicím sprejem. To samé platí pro vaši garáž.</a:t>
            </a:r>
            <a:endParaRPr lang="cs-CZ" sz="2600" dirty="0"/>
          </a:p>
        </p:txBody>
      </p:sp>
      <p:pic>
        <p:nvPicPr>
          <p:cNvPr id="10242" name="Picture 2" descr="Padla rána. Pak proti mně běžel hořící kluk">
            <a:extLst>
              <a:ext uri="{FF2B5EF4-FFF2-40B4-BE49-F238E27FC236}">
                <a16:creationId xmlns:a16="http://schemas.microsoft.com/office/drawing/2014/main" id="{A87A0932-DF8D-4492-B696-2945FCE084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9766" y="860197"/>
            <a:ext cx="3712869" cy="20884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ožár garáže mezi řadovkami v Náchodě">
            <a:extLst>
              <a:ext uri="{FF2B5EF4-FFF2-40B4-BE49-F238E27FC236}">
                <a16:creationId xmlns:a16="http://schemas.microsoft.com/office/drawing/2014/main" id="{30ADEA4D-C21A-404E-BC6A-19DAC6601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65410" y="3430006"/>
            <a:ext cx="3712869" cy="2134899"/>
          </a:xfrm>
          <a:prstGeom prst="rect">
            <a:avLst/>
          </a:prstGeom>
          <a:noFill/>
          <a:extLst>
            <a:ext uri="{909E8E84-426E-40DD-AFC4-6F175D3DCCD1}">
              <a14:hiddenFill xmlns:a14="http://schemas.microsoft.com/office/drawing/2010/main">
                <a:solidFill>
                  <a:srgbClr val="FFFFFF"/>
                </a:solidFill>
              </a14:hiddenFill>
            </a:ext>
          </a:extLst>
        </p:spPr>
      </p:pic>
      <p:sp>
        <p:nvSpPr>
          <p:cNvPr id="10251" name="Rectangle 10250">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16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CED99-8B31-45E3-95CF-6D9AFE8F96F7}"/>
              </a:ext>
            </a:extLst>
          </p:cNvPr>
          <p:cNvSpPr>
            <a:spLocks noGrp="1"/>
          </p:cNvSpPr>
          <p:nvPr>
            <p:ph type="title"/>
          </p:nvPr>
        </p:nvSpPr>
        <p:spPr>
          <a:xfrm>
            <a:off x="323295" y="110972"/>
            <a:ext cx="10515600" cy="706438"/>
          </a:xfrm>
        </p:spPr>
        <p:txBody>
          <a:bodyPr/>
          <a:lstStyle/>
          <a:p>
            <a:r>
              <a:rPr lang="cs-CZ" dirty="0"/>
              <a:t>Hořlavé kapaliny a tlakové lahve</a:t>
            </a:r>
          </a:p>
        </p:txBody>
      </p:sp>
      <p:sp>
        <p:nvSpPr>
          <p:cNvPr id="3" name="Zástupný obsah 2">
            <a:extLst>
              <a:ext uri="{FF2B5EF4-FFF2-40B4-BE49-F238E27FC236}">
                <a16:creationId xmlns:a16="http://schemas.microsoft.com/office/drawing/2014/main" id="{B7E203E8-CCEF-4EE8-AB9E-000599F81EB6}"/>
              </a:ext>
            </a:extLst>
          </p:cNvPr>
          <p:cNvSpPr>
            <a:spLocks noGrp="1"/>
          </p:cNvSpPr>
          <p:nvPr>
            <p:ph idx="1"/>
          </p:nvPr>
        </p:nvSpPr>
        <p:spPr>
          <a:xfrm>
            <a:off x="79899" y="887767"/>
            <a:ext cx="12011487" cy="5859261"/>
          </a:xfrm>
        </p:spPr>
        <p:txBody>
          <a:bodyPr>
            <a:normAutofit fontScale="92500" lnSpcReduction="20000"/>
          </a:bodyPr>
          <a:lstStyle/>
          <a:p>
            <a:pPr marL="0" indent="0">
              <a:buNone/>
            </a:pPr>
            <a:r>
              <a:rPr lang="cs-CZ" sz="2400" b="1" i="0" u="none" strike="noStrike" baseline="0" dirty="0">
                <a:solidFill>
                  <a:srgbClr val="000000"/>
                </a:solidFill>
                <a:latin typeface="Times New Roman" panose="02020603050405020304" pitchFamily="18" charset="0"/>
              </a:rPr>
              <a:t>Skladujete hořlavé kapaliny, požárně nebezpečné látky a tlakové lahve doma? </a:t>
            </a:r>
            <a:endParaRPr lang="cs-CZ" sz="2400" b="0" i="0" u="none" strike="noStrike" baseline="0" dirty="0">
              <a:solidFill>
                <a:srgbClr val="000000"/>
              </a:solidFill>
              <a:latin typeface="Times New Roman" panose="02020603050405020304" pitchFamily="18" charset="0"/>
            </a:endParaRPr>
          </a:p>
          <a:p>
            <a:r>
              <a:rPr lang="cs-CZ" sz="2400" b="0" i="0" u="none" strike="noStrike" baseline="0" dirty="0">
                <a:solidFill>
                  <a:srgbClr val="000000"/>
                </a:solidFill>
                <a:latin typeface="Times New Roman" panose="02020603050405020304" pitchFamily="18" charset="0"/>
              </a:rPr>
              <a:t>Pevná paliva se ukládejte odděleně od jiných druhů paliv nebo hořlavých anebo hoření podporujících látek. </a:t>
            </a:r>
          </a:p>
          <a:p>
            <a:r>
              <a:rPr lang="cs-CZ" sz="2400" b="0" i="0" u="none" strike="noStrike" baseline="0" dirty="0">
                <a:solidFill>
                  <a:srgbClr val="000000"/>
                </a:solidFill>
                <a:latin typeface="Times New Roman" panose="02020603050405020304" pitchFamily="18" charset="0"/>
              </a:rPr>
              <a:t>U látek majících sklon k samovznícení sledujte, zda nedochází k procesu samovznícení </a:t>
            </a:r>
          </a:p>
          <a:p>
            <a:r>
              <a:rPr lang="cs-CZ" sz="2400" b="0" i="0" u="none" strike="noStrike" baseline="0" dirty="0">
                <a:solidFill>
                  <a:srgbClr val="000000"/>
                </a:solidFill>
                <a:latin typeface="Times New Roman" panose="02020603050405020304" pitchFamily="18" charset="0"/>
              </a:rPr>
              <a:t>Ke skladování nebo ukládání hořlavých kapalin používejte pouze obaly, nádrže nebo kontejnery k tomuto účelu určené. </a:t>
            </a:r>
          </a:p>
          <a:p>
            <a:r>
              <a:rPr lang="cs-CZ" sz="2400" b="0" i="0" u="none" strike="noStrike" baseline="0" dirty="0">
                <a:solidFill>
                  <a:srgbClr val="000000"/>
                </a:solidFill>
                <a:latin typeface="Times New Roman" panose="02020603050405020304" pitchFamily="18" charset="0"/>
              </a:rPr>
              <a:t>Hořlavé kapaliny, hořlavé a hoření podporující plyny se skladujte pouze v prostorách, které jsou k tomuto účelu určeny. </a:t>
            </a:r>
          </a:p>
          <a:p>
            <a:r>
              <a:rPr lang="cs-CZ" sz="2400" b="0" i="0" u="none" strike="noStrike" baseline="0" dirty="0">
                <a:solidFill>
                  <a:srgbClr val="000000"/>
                </a:solidFill>
                <a:latin typeface="Times New Roman" panose="02020603050405020304" pitchFamily="18" charset="0"/>
              </a:rPr>
              <a:t>Hořlavé kapaliny nelze ukládat ve společných a ve sklepních prostorách bytových domů nebo ubytovacích zařízení s výjimkou hořlavých kapalin potřebných k vytápění těchto objektů v maximálním množství 40 litrů v nerozbitných přenosných obalech pro jeden tepelný spotřebič. </a:t>
            </a:r>
          </a:p>
          <a:p>
            <a:r>
              <a:rPr lang="cs-CZ" sz="2400" b="0" i="0" u="none" strike="noStrike" baseline="0" dirty="0">
                <a:solidFill>
                  <a:srgbClr val="000000"/>
                </a:solidFill>
                <a:latin typeface="Times New Roman" panose="02020603050405020304" pitchFamily="18" charset="0"/>
              </a:rPr>
              <a:t>V jednotlivých a řadových garážích lze ukládat nejvýše 40 litrů pohonných hmot pro osobní automobily a 80 litrů pohonných hmot pro nákladní automobily v nerozbitných přenosných obalech a nejvýše 20 litrů olejů na jedno stání. V hromadných garážích se pohonné hmoty ani oleje neukládají, s výjimkou provozních náplní a záložního paliva, které jsou součástí vozidel. </a:t>
            </a:r>
          </a:p>
          <a:p>
            <a:r>
              <a:rPr lang="cs-CZ" sz="2400" b="0" i="0" u="none" strike="noStrike" baseline="0" dirty="0">
                <a:solidFill>
                  <a:srgbClr val="000000"/>
                </a:solidFill>
                <a:latin typeface="Times New Roman" panose="02020603050405020304" pitchFamily="18" charset="0"/>
              </a:rPr>
              <a:t>Nádoby s hořlavými nebo hoření podporujícími plyny (např. lahve, sudy, kontejnery, nádrže) se umísťují na snadno přístupných a dostatečně větraných a proti nežádoucím vlivům chráněných místech. Tyto nádoby nelze nikdy ukládat v prostorách pod úrovní okolního terénu, ve světlících, v garážích, kotelnách, místnostech určených ke spaní, ve společných prostorách bytových domů a ubytovacích zařízení. </a:t>
            </a:r>
          </a:p>
          <a:p>
            <a:endParaRPr lang="cs-CZ" dirty="0"/>
          </a:p>
        </p:txBody>
      </p:sp>
    </p:spTree>
    <p:extLst>
      <p:ext uri="{BB962C8B-B14F-4D97-AF65-F5344CB8AC3E}">
        <p14:creationId xmlns:p14="http://schemas.microsoft.com/office/powerpoint/2010/main" val="900627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FAB1AA-DD5B-4E20-A2B8-7D007EDB892E}"/>
              </a:ext>
            </a:extLst>
          </p:cNvPr>
          <p:cNvSpPr>
            <a:spLocks noGrp="1"/>
          </p:cNvSpPr>
          <p:nvPr>
            <p:ph type="title"/>
          </p:nvPr>
        </p:nvSpPr>
        <p:spPr>
          <a:xfrm>
            <a:off x="787727" y="369789"/>
            <a:ext cx="6650303" cy="591671"/>
          </a:xfrm>
        </p:spPr>
        <p:txBody>
          <a:bodyPr>
            <a:normAutofit fontScale="90000"/>
          </a:bodyPr>
          <a:lstStyle/>
          <a:p>
            <a:r>
              <a:rPr lang="cs-CZ" dirty="0"/>
              <a:t>Fotovoltaika na domech</a:t>
            </a:r>
          </a:p>
        </p:txBody>
      </p:sp>
      <p:sp>
        <p:nvSpPr>
          <p:cNvPr id="3" name="Zástupný obsah 2">
            <a:extLst>
              <a:ext uri="{FF2B5EF4-FFF2-40B4-BE49-F238E27FC236}">
                <a16:creationId xmlns:a16="http://schemas.microsoft.com/office/drawing/2014/main" id="{81A048C6-125B-4356-94FB-B395DAA0AFB0}"/>
              </a:ext>
            </a:extLst>
          </p:cNvPr>
          <p:cNvSpPr>
            <a:spLocks noGrp="1"/>
          </p:cNvSpPr>
          <p:nvPr>
            <p:ph idx="1"/>
          </p:nvPr>
        </p:nvSpPr>
        <p:spPr>
          <a:xfrm>
            <a:off x="502023" y="1084729"/>
            <a:ext cx="7433803" cy="5549153"/>
          </a:xfrm>
        </p:spPr>
        <p:txBody>
          <a:bodyPr>
            <a:normAutofit lnSpcReduction="10000"/>
          </a:bodyPr>
          <a:lstStyle/>
          <a:p>
            <a:r>
              <a:rPr lang="cs-CZ" sz="2400" b="0" i="0" dirty="0">
                <a:effectLst/>
                <a:latin typeface="Times New Roman" panose="02020603050405020304" pitchFamily="18" charset="0"/>
                <a:cs typeface="Times New Roman" panose="02020603050405020304" pitchFamily="18" charset="0"/>
              </a:rPr>
              <a:t>V německých médiích, podobně jako o něco později v České republice, se začaly kolem roku 2010 objevovat poplašné zprávy, které zveličovaly nebezpečnost fotovoltaiky v případě požáru. Například při hašení budovy v obci </a:t>
            </a:r>
            <a:r>
              <a:rPr lang="cs-CZ" sz="2400" b="0" i="0" dirty="0" err="1">
                <a:effectLst/>
                <a:latin typeface="Times New Roman" panose="02020603050405020304" pitchFamily="18" charset="0"/>
                <a:cs typeface="Times New Roman" panose="02020603050405020304" pitchFamily="18" charset="0"/>
              </a:rPr>
              <a:t>Rösrath</a:t>
            </a:r>
            <a:r>
              <a:rPr lang="cs-CZ" sz="2400" b="0" i="0" dirty="0">
                <a:effectLst/>
                <a:latin typeface="Times New Roman" panose="02020603050405020304" pitchFamily="18" charset="0"/>
                <a:cs typeface="Times New Roman" panose="02020603050405020304" pitchFamily="18" charset="0"/>
              </a:rPr>
              <a:t> média referovala o zranění hasiče elektrickým proudem při hašení budovy s </a:t>
            </a:r>
            <a:r>
              <a:rPr lang="cs-CZ" sz="2400" b="0" i="0" dirty="0" err="1">
                <a:effectLst/>
                <a:latin typeface="Times New Roman" panose="02020603050405020304" pitchFamily="18" charset="0"/>
                <a:cs typeface="Times New Roman" panose="02020603050405020304" pitchFamily="18" charset="0"/>
              </a:rPr>
              <a:t>fotovoltaickýcm</a:t>
            </a:r>
            <a:r>
              <a:rPr lang="cs-CZ" sz="2400" b="0" i="0" dirty="0">
                <a:effectLst/>
                <a:latin typeface="Times New Roman" panose="02020603050405020304" pitchFamily="18" charset="0"/>
                <a:cs typeface="Times New Roman" panose="02020603050405020304" pitchFamily="18" charset="0"/>
              </a:rPr>
              <a:t> systémem. Ze záběrů z televizní reportáže však bylo evidentní, že na budově byl solární termický systém, viz obrázek.</a:t>
            </a:r>
          </a:p>
          <a:p>
            <a:r>
              <a:rPr lang="cs-CZ" sz="2400" b="0" i="0" dirty="0">
                <a:effectLst/>
                <a:latin typeface="Times New Roman" panose="02020603050405020304" pitchFamily="18" charset="0"/>
                <a:cs typeface="Times New Roman" panose="02020603050405020304" pitchFamily="18" charset="0"/>
              </a:rPr>
              <a:t>V souvislosti s tvrzením, že hasiči budovy s FVE nehasí, je často citován případ požáru budovy s fotovoltaickým systémem v obci </a:t>
            </a:r>
            <a:r>
              <a:rPr lang="cs-CZ" sz="2400" b="0" i="0" dirty="0" err="1">
                <a:effectLst/>
                <a:latin typeface="Times New Roman" panose="02020603050405020304" pitchFamily="18" charset="0"/>
                <a:cs typeface="Times New Roman" panose="02020603050405020304" pitchFamily="18" charset="0"/>
              </a:rPr>
              <a:t>Schwerinsdorf</a:t>
            </a:r>
            <a:r>
              <a:rPr lang="cs-CZ" sz="2400" b="0" i="0" dirty="0">
                <a:effectLst/>
                <a:latin typeface="Times New Roman" panose="02020603050405020304" pitchFamily="18" charset="0"/>
                <a:cs typeface="Times New Roman" panose="02020603050405020304" pitchFamily="18" charset="0"/>
              </a:rPr>
              <a:t> z února 2010, viz obrázek. Často opakované tvrzení, že fotovoltaické systémy jsou zvlášť nebezpečné, protože je nelze vypnout, je pravdivé pouze ve druhé části, tj. fotovoltaické systémy v současnosti většinou nejsou provedeny tak, aby bylo možno je v případě potřeby uvést do beznapěťového stavu.</a:t>
            </a:r>
          </a:p>
        </p:txBody>
      </p:sp>
      <p:sp>
        <p:nvSpPr>
          <p:cNvPr id="11273" name="Freeform: Shape 11272">
            <a:extLst>
              <a:ext uri="{FF2B5EF4-FFF2-40B4-BE49-F238E27FC236}">
                <a16:creationId xmlns:a16="http://schemas.microsoft.com/office/drawing/2014/main" id="{D1008504-D2A4-4E91-8DFB-8E297027A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569892" y="-4"/>
            <a:ext cx="3622108" cy="6859295"/>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 name="connsiteX0" fmla="*/ 0 w 8515751"/>
              <a:gd name="connsiteY0" fmla="*/ 0 h 6857999"/>
              <a:gd name="connsiteX1" fmla="*/ 8515751 w 8515751"/>
              <a:gd name="connsiteY1" fmla="*/ 10633 h 6857999"/>
              <a:gd name="connsiteX2" fmla="*/ 6958160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551836 w 8515751"/>
              <a:gd name="connsiteY6" fmla="*/ 669593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0 w 8515751"/>
              <a:gd name="connsiteY69" fmla="*/ 6857999 h 6857999"/>
              <a:gd name="connsiteX70" fmla="*/ 0 w 8515751"/>
              <a:gd name="connsiteY70"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25109"/>
              <a:gd name="connsiteY0" fmla="*/ 1294 h 6859293"/>
              <a:gd name="connsiteX1" fmla="*/ 8525109 w 8525109"/>
              <a:gd name="connsiteY1" fmla="*/ 0 h 6859293"/>
              <a:gd name="connsiteX2" fmla="*/ 8309516 w 8525109"/>
              <a:gd name="connsiteY2" fmla="*/ 93273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524887 w 8525109"/>
              <a:gd name="connsiteY57" fmla="*/ 62495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96072 w 8525109"/>
              <a:gd name="connsiteY55" fmla="*/ 6108482 h 6859293"/>
              <a:gd name="connsiteX56" fmla="*/ 6524887 w 8525109"/>
              <a:gd name="connsiteY56" fmla="*/ 6249538 h 6859293"/>
              <a:gd name="connsiteX57" fmla="*/ 6378787 w 8525109"/>
              <a:gd name="connsiteY57" fmla="*/ 6426429 h 6859293"/>
              <a:gd name="connsiteX58" fmla="*/ 6386119 w 8525109"/>
              <a:gd name="connsiteY58" fmla="*/ 6529594 h 6859293"/>
              <a:gd name="connsiteX59" fmla="*/ 6345764 w 8525109"/>
              <a:gd name="connsiteY59" fmla="*/ 6582653 h 6859293"/>
              <a:gd name="connsiteX60" fmla="*/ 6319732 w 8525109"/>
              <a:gd name="connsiteY60" fmla="*/ 6616734 h 6859293"/>
              <a:gd name="connsiteX61" fmla="*/ 6342151 w 8525109"/>
              <a:gd name="connsiteY61" fmla="*/ 6663823 h 6859293"/>
              <a:gd name="connsiteX62" fmla="*/ 6284371 w 8525109"/>
              <a:gd name="connsiteY62" fmla="*/ 6698219 h 6859293"/>
              <a:gd name="connsiteX63" fmla="*/ 6271742 w 8525109"/>
              <a:gd name="connsiteY63" fmla="*/ 6740121 h 6859293"/>
              <a:gd name="connsiteX64" fmla="*/ 6297326 w 8525109"/>
              <a:gd name="connsiteY64" fmla="*/ 6788280 h 6859293"/>
              <a:gd name="connsiteX65" fmla="*/ 6229226 w 8525109"/>
              <a:gd name="connsiteY65" fmla="*/ 6857684 h 6859293"/>
              <a:gd name="connsiteX66" fmla="*/ 0 w 8525109"/>
              <a:gd name="connsiteY66" fmla="*/ 6859293 h 6859293"/>
              <a:gd name="connsiteX67" fmla="*/ 0 w 8525109"/>
              <a:gd name="connsiteY67"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96072 w 8525109"/>
              <a:gd name="connsiteY54" fmla="*/ 61084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544853 w 8525109"/>
              <a:gd name="connsiteY54" fmla="*/ 60195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554700 w 8525109"/>
              <a:gd name="connsiteY52" fmla="*/ 589381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25109" h="6859293">
                <a:moveTo>
                  <a:pt x="0" y="1294"/>
                </a:moveTo>
                <a:lnTo>
                  <a:pt x="8525109" y="0"/>
                </a:lnTo>
                <a:cubicBezTo>
                  <a:pt x="8523098" y="23571"/>
                  <a:pt x="8348955" y="57775"/>
                  <a:pt x="8346944" y="81346"/>
                </a:cubicBezTo>
                <a:cubicBezTo>
                  <a:pt x="8339785" y="115716"/>
                  <a:pt x="8136408" y="130310"/>
                  <a:pt x="8132380" y="160094"/>
                </a:cubicBezTo>
                <a:cubicBezTo>
                  <a:pt x="8099084" y="189352"/>
                  <a:pt x="7801155" y="220285"/>
                  <a:pt x="7789959" y="249711"/>
                </a:cubicBezTo>
                <a:cubicBezTo>
                  <a:pt x="7776471" y="330607"/>
                  <a:pt x="7755406" y="238056"/>
                  <a:pt x="7739796" y="336899"/>
                </a:cubicBezTo>
                <a:cubicBezTo>
                  <a:pt x="7725890" y="409983"/>
                  <a:pt x="7660792" y="339224"/>
                  <a:pt x="7630310" y="391945"/>
                </a:cubicBezTo>
                <a:cubicBezTo>
                  <a:pt x="7656374" y="404037"/>
                  <a:pt x="7551098" y="439421"/>
                  <a:pt x="7548568" y="455733"/>
                </a:cubicBezTo>
                <a:cubicBezTo>
                  <a:pt x="7491249" y="502661"/>
                  <a:pt x="7481432" y="488429"/>
                  <a:pt x="7398684" y="558216"/>
                </a:cubicBezTo>
                <a:lnTo>
                  <a:pt x="7183085" y="655795"/>
                </a:lnTo>
                <a:cubicBezTo>
                  <a:pt x="7174635" y="699934"/>
                  <a:pt x="7119917" y="697845"/>
                  <a:pt x="7100644" y="702928"/>
                </a:cubicBezTo>
                <a:cubicBezTo>
                  <a:pt x="7061979" y="734029"/>
                  <a:pt x="6931985" y="812752"/>
                  <a:pt x="6881664" y="879412"/>
                </a:cubicBezTo>
                <a:cubicBezTo>
                  <a:pt x="6845709" y="1016310"/>
                  <a:pt x="6664543" y="1086816"/>
                  <a:pt x="6648434" y="1205955"/>
                </a:cubicBezTo>
                <a:cubicBezTo>
                  <a:pt x="6615139" y="1235215"/>
                  <a:pt x="6502026" y="1398108"/>
                  <a:pt x="6378545" y="1435483"/>
                </a:cubicBezTo>
                <a:cubicBezTo>
                  <a:pt x="6365056" y="1516378"/>
                  <a:pt x="6193544" y="1821313"/>
                  <a:pt x="6262148" y="1967864"/>
                </a:cubicBezTo>
                <a:cubicBezTo>
                  <a:pt x="6248241" y="2040947"/>
                  <a:pt x="6408938" y="2174610"/>
                  <a:pt x="6378456" y="2263112"/>
                </a:cubicBezTo>
                <a:cubicBezTo>
                  <a:pt x="6404521" y="2275205"/>
                  <a:pt x="6349508" y="2411091"/>
                  <a:pt x="6346980" y="2427403"/>
                </a:cubicBezTo>
                <a:cubicBezTo>
                  <a:pt x="6378138" y="2455016"/>
                  <a:pt x="6329861" y="2500252"/>
                  <a:pt x="6323990" y="2540163"/>
                </a:cubicBezTo>
                <a:cubicBezTo>
                  <a:pt x="6270937" y="2648388"/>
                  <a:pt x="6317811" y="2724717"/>
                  <a:pt x="6299971" y="2854136"/>
                </a:cubicBezTo>
                <a:cubicBezTo>
                  <a:pt x="6296888" y="2891114"/>
                  <a:pt x="6314227" y="2925363"/>
                  <a:pt x="6305256" y="2966440"/>
                </a:cubicBezTo>
                <a:lnTo>
                  <a:pt x="6297430" y="3012274"/>
                </a:lnTo>
                <a:lnTo>
                  <a:pt x="6301903" y="3018825"/>
                </a:lnTo>
                <a:lnTo>
                  <a:pt x="6312288" y="3143056"/>
                </a:lnTo>
                <a:cubicBezTo>
                  <a:pt x="6310891" y="3149752"/>
                  <a:pt x="6583014" y="3475947"/>
                  <a:pt x="6588668" y="3487320"/>
                </a:cubicBezTo>
                <a:cubicBezTo>
                  <a:pt x="6634248" y="3519659"/>
                  <a:pt x="6614325" y="3540071"/>
                  <a:pt x="6585046" y="3572410"/>
                </a:cubicBezTo>
                <a:lnTo>
                  <a:pt x="6629468" y="3624445"/>
                </a:lnTo>
                <a:cubicBezTo>
                  <a:pt x="6652241" y="3718251"/>
                  <a:pt x="6641921" y="3680584"/>
                  <a:pt x="6598751" y="3705365"/>
                </a:cubicBezTo>
                <a:cubicBezTo>
                  <a:pt x="6586841" y="3803279"/>
                  <a:pt x="6545297" y="3677859"/>
                  <a:pt x="6554074" y="3776874"/>
                </a:cubicBezTo>
                <a:cubicBezTo>
                  <a:pt x="6603160" y="3807688"/>
                  <a:pt x="6522549" y="4096085"/>
                  <a:pt x="6542727" y="4144118"/>
                </a:cubicBezTo>
                <a:cubicBezTo>
                  <a:pt x="6562367" y="4176079"/>
                  <a:pt x="6560025" y="4195650"/>
                  <a:pt x="6574700" y="4254383"/>
                </a:cubicBezTo>
                <a:lnTo>
                  <a:pt x="6630782" y="4496524"/>
                </a:lnTo>
                <a:cubicBezTo>
                  <a:pt x="6629041" y="4519390"/>
                  <a:pt x="6642831" y="4584907"/>
                  <a:pt x="6657121" y="4594092"/>
                </a:cubicBezTo>
                <a:cubicBezTo>
                  <a:pt x="6662404" y="4607092"/>
                  <a:pt x="6661388" y="4624229"/>
                  <a:pt x="6675304" y="4627078"/>
                </a:cubicBezTo>
                <a:cubicBezTo>
                  <a:pt x="6692614" y="4633342"/>
                  <a:pt x="6678575" y="4687642"/>
                  <a:pt x="6695194" y="4675881"/>
                </a:cubicBezTo>
                <a:cubicBezTo>
                  <a:pt x="6692850" y="4685480"/>
                  <a:pt x="6692968" y="4696468"/>
                  <a:pt x="6694674" y="4707963"/>
                </a:cubicBezTo>
                <a:lnTo>
                  <a:pt x="6696125" y="4713606"/>
                </a:lnTo>
                <a:lnTo>
                  <a:pt x="6683308" y="4753785"/>
                </a:lnTo>
                <a:cubicBezTo>
                  <a:pt x="6668335" y="4815923"/>
                  <a:pt x="6667993" y="4871470"/>
                  <a:pt x="6662625" y="4925428"/>
                </a:cubicBezTo>
                <a:cubicBezTo>
                  <a:pt x="6658601" y="5005991"/>
                  <a:pt x="6700287" y="4944554"/>
                  <a:pt x="6666282" y="5051023"/>
                </a:cubicBezTo>
                <a:cubicBezTo>
                  <a:pt x="6680923" y="5058719"/>
                  <a:pt x="6681720" y="5071193"/>
                  <a:pt x="6674923" y="5093902"/>
                </a:cubicBezTo>
                <a:cubicBezTo>
                  <a:pt x="6674055" y="5132824"/>
                  <a:pt x="6710642" y="5122188"/>
                  <a:pt x="6688949" y="5165855"/>
                </a:cubicBezTo>
                <a:lnTo>
                  <a:pt x="6713476" y="5228723"/>
                </a:lnTo>
                <a:cubicBezTo>
                  <a:pt x="6707551" y="5226289"/>
                  <a:pt x="6700321" y="5281266"/>
                  <a:pt x="6699741" y="5297032"/>
                </a:cubicBezTo>
                <a:cubicBezTo>
                  <a:pt x="6701613" y="5329833"/>
                  <a:pt x="6674230" y="5339676"/>
                  <a:pt x="6698438" y="5354609"/>
                </a:cubicBezTo>
                <a:lnTo>
                  <a:pt x="6705394" y="5358041"/>
                </a:lnTo>
                <a:cubicBezTo>
                  <a:pt x="6705576" y="5360469"/>
                  <a:pt x="6705758" y="5362897"/>
                  <a:pt x="6705941" y="5365323"/>
                </a:cubicBezTo>
                <a:cubicBezTo>
                  <a:pt x="6705372" y="5369193"/>
                  <a:pt x="6703413" y="5371317"/>
                  <a:pt x="6698760" y="5370482"/>
                </a:cubicBezTo>
                <a:cubicBezTo>
                  <a:pt x="6715543" y="5401859"/>
                  <a:pt x="6682626" y="5435742"/>
                  <a:pt x="6674560" y="5466409"/>
                </a:cubicBezTo>
                <a:cubicBezTo>
                  <a:pt x="6691190" y="5490459"/>
                  <a:pt x="6702277" y="5480278"/>
                  <a:pt x="6698322" y="5544572"/>
                </a:cubicBezTo>
                <a:lnTo>
                  <a:pt x="6673987" y="5608056"/>
                </a:lnTo>
                <a:lnTo>
                  <a:pt x="6665359" y="5658280"/>
                </a:lnTo>
                <a:lnTo>
                  <a:pt x="6718420" y="5748969"/>
                </a:lnTo>
                <a:cubicBezTo>
                  <a:pt x="6736039" y="5789564"/>
                  <a:pt x="6562893" y="5836768"/>
                  <a:pt x="6554700" y="5893814"/>
                </a:cubicBezTo>
                <a:cubicBezTo>
                  <a:pt x="6525772" y="5938916"/>
                  <a:pt x="6588431" y="5944420"/>
                  <a:pt x="6544853" y="6019582"/>
                </a:cubicBezTo>
                <a:cubicBezTo>
                  <a:pt x="6561064" y="6041815"/>
                  <a:pt x="6507729" y="6219301"/>
                  <a:pt x="6524887" y="6249538"/>
                </a:cubicBezTo>
                <a:cubicBezTo>
                  <a:pt x="6491924" y="6350069"/>
                  <a:pt x="6375368" y="6363960"/>
                  <a:pt x="6378787" y="6426429"/>
                </a:cubicBezTo>
                <a:cubicBezTo>
                  <a:pt x="6377191" y="6484448"/>
                  <a:pt x="6423364" y="6440545"/>
                  <a:pt x="6386119" y="6529594"/>
                </a:cubicBezTo>
                <a:cubicBezTo>
                  <a:pt x="6385279" y="6550368"/>
                  <a:pt x="6339298" y="6562912"/>
                  <a:pt x="6345764" y="6582653"/>
                </a:cubicBezTo>
                <a:lnTo>
                  <a:pt x="6319732" y="6616734"/>
                </a:lnTo>
                <a:lnTo>
                  <a:pt x="6342151" y="6663823"/>
                </a:lnTo>
                <a:lnTo>
                  <a:pt x="6284371" y="6698219"/>
                </a:lnTo>
                <a:cubicBezTo>
                  <a:pt x="6275919" y="6719928"/>
                  <a:pt x="6288754" y="6713569"/>
                  <a:pt x="6271742" y="6740121"/>
                </a:cubicBezTo>
                <a:cubicBezTo>
                  <a:pt x="6276761" y="6763000"/>
                  <a:pt x="6287023" y="6777558"/>
                  <a:pt x="6297326" y="6788280"/>
                </a:cubicBezTo>
                <a:cubicBezTo>
                  <a:pt x="6298521" y="6802579"/>
                  <a:pt x="6228030" y="6843385"/>
                  <a:pt x="6229226" y="6857684"/>
                </a:cubicBezTo>
                <a:lnTo>
                  <a:pt x="0" y="6859293"/>
                </a:lnTo>
                <a:lnTo>
                  <a:pt x="0" y="1294"/>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5" name="Rectangle 6">
            <a:extLst>
              <a:ext uri="{FF2B5EF4-FFF2-40B4-BE49-F238E27FC236}">
                <a16:creationId xmlns:a16="http://schemas.microsoft.com/office/drawing/2014/main" id="{17F535C9-7CC8-4CF6-ACB6-19C8F963D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0382160" y="813415"/>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7" name="Freeform: Shape 11276">
            <a:extLst>
              <a:ext uri="{FF2B5EF4-FFF2-40B4-BE49-F238E27FC236}">
                <a16:creationId xmlns:a16="http://schemas.microsoft.com/office/drawing/2014/main" id="{2BDED224-1C09-48A0-B193-062E88A1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7316" y="3422445"/>
            <a:ext cx="3638020" cy="273210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266" name="Picture 2" descr="Obrázek: Záběr z televizních zpráv o hasebním zásahu v obci Rösrath (video již není dostupné) [Pozar].">
            <a:extLst>
              <a:ext uri="{FF2B5EF4-FFF2-40B4-BE49-F238E27FC236}">
                <a16:creationId xmlns:a16="http://schemas.microsoft.com/office/drawing/2014/main" id="{5921E7A5-66D2-49FA-840E-874E8A28CF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55" r="2" b="14174"/>
          <a:stretch/>
        </p:blipFill>
        <p:spPr bwMode="auto">
          <a:xfrm>
            <a:off x="8096690" y="3579285"/>
            <a:ext cx="3324472" cy="2418420"/>
          </a:xfrm>
          <a:prstGeom prst="rect">
            <a:avLst/>
          </a:prstGeom>
          <a:noFill/>
          <a:extLst>
            <a:ext uri="{909E8E84-426E-40DD-AFC4-6F175D3DCCD1}">
              <a14:hiddenFill xmlns:a14="http://schemas.microsoft.com/office/drawing/2010/main">
                <a:solidFill>
                  <a:srgbClr val="FFFFFF"/>
                </a:solidFill>
              </a14:hiddenFill>
            </a:ext>
          </a:extLst>
        </p:spPr>
      </p:pic>
      <p:sp>
        <p:nvSpPr>
          <p:cNvPr id="11279" name="Rectangle 6">
            <a:extLst>
              <a:ext uri="{FF2B5EF4-FFF2-40B4-BE49-F238E27FC236}">
                <a16:creationId xmlns:a16="http://schemas.microsoft.com/office/drawing/2014/main" id="{AFB74E1F-5C8C-4335-9A1B-CD83BD04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2293">
            <a:off x="10731872" y="3188358"/>
            <a:ext cx="123140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1" name="Freeform: Shape 11280">
            <a:extLst>
              <a:ext uri="{FF2B5EF4-FFF2-40B4-BE49-F238E27FC236}">
                <a16:creationId xmlns:a16="http://schemas.microsoft.com/office/drawing/2014/main" id="{BDB288CF-D271-4269-9FD5-964BE4D4B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5733" y="540333"/>
            <a:ext cx="3636267" cy="275166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Obrázek 4">
            <a:extLst>
              <a:ext uri="{FF2B5EF4-FFF2-40B4-BE49-F238E27FC236}">
                <a16:creationId xmlns:a16="http://schemas.microsoft.com/office/drawing/2014/main" id="{29E44BDF-2743-4486-89AE-058FC3A0A96F}"/>
              </a:ext>
            </a:extLst>
          </p:cNvPr>
          <p:cNvPicPr>
            <a:picLocks noChangeAspect="1"/>
          </p:cNvPicPr>
          <p:nvPr/>
        </p:nvPicPr>
        <p:blipFill rotWithShape="1">
          <a:blip r:embed="rId4"/>
          <a:srcRect l="633" r="5588" b="-1"/>
          <a:stretch/>
        </p:blipFill>
        <p:spPr>
          <a:xfrm>
            <a:off x="8716604" y="699909"/>
            <a:ext cx="3314533" cy="2429927"/>
          </a:xfrm>
          <a:prstGeom prst="rect">
            <a:avLst/>
          </a:prstGeom>
        </p:spPr>
      </p:pic>
    </p:spTree>
    <p:extLst>
      <p:ext uri="{BB962C8B-B14F-4D97-AF65-F5344CB8AC3E}">
        <p14:creationId xmlns:p14="http://schemas.microsoft.com/office/powerpoint/2010/main" val="1946647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C00E09-BA9B-466F-87AF-31AFBD57DFDA}"/>
              </a:ext>
            </a:extLst>
          </p:cNvPr>
          <p:cNvSpPr>
            <a:spLocks noGrp="1"/>
          </p:cNvSpPr>
          <p:nvPr>
            <p:ph type="title"/>
          </p:nvPr>
        </p:nvSpPr>
        <p:spPr>
          <a:xfrm>
            <a:off x="838200" y="737988"/>
            <a:ext cx="10515600" cy="742156"/>
          </a:xfrm>
        </p:spPr>
        <p:txBody>
          <a:bodyPr/>
          <a:lstStyle/>
          <a:p>
            <a:r>
              <a:rPr lang="cs-CZ" dirty="0"/>
              <a:t>Fotovoltaika na domech</a:t>
            </a:r>
          </a:p>
        </p:txBody>
      </p:sp>
      <p:sp>
        <p:nvSpPr>
          <p:cNvPr id="3" name="Zástupný obsah 2">
            <a:extLst>
              <a:ext uri="{FF2B5EF4-FFF2-40B4-BE49-F238E27FC236}">
                <a16:creationId xmlns:a16="http://schemas.microsoft.com/office/drawing/2014/main" id="{B96A7A78-7F16-4192-A4B1-1BF038437860}"/>
              </a:ext>
            </a:extLst>
          </p:cNvPr>
          <p:cNvSpPr>
            <a:spLocks noGrp="1"/>
          </p:cNvSpPr>
          <p:nvPr>
            <p:ph idx="1"/>
          </p:nvPr>
        </p:nvSpPr>
        <p:spPr>
          <a:xfrm>
            <a:off x="571500" y="2095130"/>
            <a:ext cx="10782300" cy="4413073"/>
          </a:xfrm>
        </p:spPr>
        <p:txBody>
          <a:bodyPr>
            <a:normAutofit/>
          </a:bodyPr>
          <a:lstStyle/>
          <a:p>
            <a:pPr marL="0" indent="0" algn="l">
              <a:buNone/>
            </a:pPr>
            <a:r>
              <a:rPr lang="cs-CZ" sz="2400" b="1" i="0" dirty="0">
                <a:solidFill>
                  <a:srgbClr val="000000"/>
                </a:solidFill>
                <a:effectLst/>
                <a:latin typeface="Times New Roman" panose="02020603050405020304" pitchFamily="18" charset="0"/>
                <a:cs typeface="Times New Roman" panose="02020603050405020304" pitchFamily="18" charset="0"/>
              </a:rPr>
              <a:t>Napětí na fotovoltaickém panelu při požáru</a:t>
            </a:r>
          </a:p>
          <a:p>
            <a:pPr algn="l"/>
            <a:r>
              <a:rPr lang="cs-CZ" sz="2400" b="0" i="0" dirty="0">
                <a:solidFill>
                  <a:srgbClr val="111111"/>
                </a:solidFill>
                <a:effectLst/>
                <a:latin typeface="Times New Roman" panose="02020603050405020304" pitchFamily="18" charset="0"/>
                <a:cs typeface="Times New Roman" panose="02020603050405020304" pitchFamily="18" charset="0"/>
              </a:rPr>
              <a:t>Z hlediska rizika úrazu elektrickým proudem je možno považovat fotovoltaické panely za zdroj stejnosměrného napětí/proudu se specifickými vlastnostmi.</a:t>
            </a:r>
          </a:p>
          <a:p>
            <a:pPr marL="0" indent="0" algn="l">
              <a:buNone/>
            </a:pPr>
            <a:r>
              <a:rPr lang="cs-CZ" sz="2400" b="1" i="0" dirty="0">
                <a:solidFill>
                  <a:srgbClr val="000000"/>
                </a:solidFill>
                <a:effectLst/>
                <a:latin typeface="Times New Roman" panose="02020603050405020304" pitchFamily="18" charset="0"/>
                <a:cs typeface="Times New Roman" panose="02020603050405020304" pitchFamily="18" charset="0"/>
              </a:rPr>
              <a:t>Požár mimo fotovoltaickou elektrárnu</a:t>
            </a:r>
          </a:p>
          <a:p>
            <a:pPr algn="l"/>
            <a:r>
              <a:rPr lang="cs-CZ" sz="2400" b="0" i="0" dirty="0">
                <a:solidFill>
                  <a:srgbClr val="111111"/>
                </a:solidFill>
                <a:effectLst/>
                <a:latin typeface="Times New Roman" panose="02020603050405020304" pitchFamily="18" charset="0"/>
                <a:cs typeface="Times New Roman" panose="02020603050405020304" pitchFamily="18" charset="0"/>
              </a:rPr>
              <a:t>Jiná je situace, pokud k požáru dojde v jiné části objektu, kterou prochází vodiče od fotovoltaických panelů. Typickým příkladem je umístění střídače v suterénní místnosti. I při odpojení střídače od distribuční soustavy nebo od panelů zůstávají vodiče pod napětím, které odpovídá napětí naprázdno. Pro tyto situace však v současnosti </a:t>
            </a:r>
            <a:r>
              <a:rPr lang="cs-CZ" sz="2400" b="0" i="0" dirty="0" err="1">
                <a:solidFill>
                  <a:srgbClr val="111111"/>
                </a:solidFill>
                <a:effectLst/>
                <a:latin typeface="Times New Roman" panose="02020603050405020304" pitchFamily="18" charset="0"/>
                <a:cs typeface="Times New Roman" panose="02020603050405020304" pitchFamily="18" charset="0"/>
              </a:rPr>
              <a:t>jižjsou</a:t>
            </a:r>
            <a:r>
              <a:rPr lang="cs-CZ" sz="2400" b="0" i="0" dirty="0">
                <a:solidFill>
                  <a:srgbClr val="111111"/>
                </a:solidFill>
                <a:effectLst/>
                <a:latin typeface="Times New Roman" panose="02020603050405020304" pitchFamily="18" charset="0"/>
                <a:cs typeface="Times New Roman" panose="02020603050405020304" pitchFamily="18" charset="0"/>
              </a:rPr>
              <a:t> k dispozici technická řešení, která umožňují odpojit vedení blíže u panelů.</a:t>
            </a:r>
          </a:p>
        </p:txBody>
      </p:sp>
    </p:spTree>
    <p:extLst>
      <p:ext uri="{BB962C8B-B14F-4D97-AF65-F5344CB8AC3E}">
        <p14:creationId xmlns:p14="http://schemas.microsoft.com/office/powerpoint/2010/main" val="325253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CB31B2-D7C5-41BE-ADF6-3C26D353AE5A}"/>
              </a:ext>
            </a:extLst>
          </p:cNvPr>
          <p:cNvSpPr>
            <a:spLocks noGrp="1"/>
          </p:cNvSpPr>
          <p:nvPr>
            <p:ph type="title"/>
          </p:nvPr>
        </p:nvSpPr>
        <p:spPr>
          <a:xfrm>
            <a:off x="838200" y="365125"/>
            <a:ext cx="10515600" cy="842169"/>
          </a:xfrm>
        </p:spPr>
        <p:txBody>
          <a:bodyPr/>
          <a:lstStyle/>
          <a:p>
            <a:r>
              <a:rPr lang="cs-CZ" dirty="0"/>
              <a:t>Základní zásady bezpečné domácnosti</a:t>
            </a:r>
          </a:p>
        </p:txBody>
      </p:sp>
      <p:sp>
        <p:nvSpPr>
          <p:cNvPr id="3" name="Zástupný obsah 2">
            <a:extLst>
              <a:ext uri="{FF2B5EF4-FFF2-40B4-BE49-F238E27FC236}">
                <a16:creationId xmlns:a16="http://schemas.microsoft.com/office/drawing/2014/main" id="{98B9C593-0044-48EB-8EB2-58A09324C6E4}"/>
              </a:ext>
            </a:extLst>
          </p:cNvPr>
          <p:cNvSpPr>
            <a:spLocks noGrp="1"/>
          </p:cNvSpPr>
          <p:nvPr>
            <p:ph idx="1"/>
          </p:nvPr>
        </p:nvSpPr>
        <p:spPr>
          <a:xfrm>
            <a:off x="300038" y="1150144"/>
            <a:ext cx="11601450" cy="5564981"/>
          </a:xfrm>
        </p:spPr>
        <p:txBody>
          <a:bodyPr>
            <a:noAutofit/>
          </a:bodyPr>
          <a:lstStyle/>
          <a:p>
            <a:pPr marL="0" indent="0">
              <a:buNone/>
            </a:pPr>
            <a:r>
              <a:rPr lang="cs-CZ" sz="1900" b="0" i="0" u="none" strike="noStrike" baseline="0" dirty="0">
                <a:solidFill>
                  <a:srgbClr val="000000"/>
                </a:solidFill>
                <a:latin typeface="Times New Roman" panose="02020603050405020304" pitchFamily="18" charset="0"/>
              </a:rPr>
              <a:t>11. V garáži smíš skladovat max. 40 litry PHM pro osobní automobil, 80 litrů PHM pro nákladní automobil a 20 litrů olejů pro jedno stání. </a:t>
            </a:r>
          </a:p>
          <a:p>
            <a:pPr marL="0" indent="0">
              <a:buNone/>
            </a:pPr>
            <a:r>
              <a:rPr lang="cs-CZ" sz="1900" b="0" i="0" u="none" strike="noStrike" baseline="0" dirty="0">
                <a:solidFill>
                  <a:srgbClr val="000000"/>
                </a:solidFill>
                <a:latin typeface="Times New Roman" panose="02020603050405020304" pitchFamily="18" charset="0"/>
              </a:rPr>
              <a:t>12. Nádoby s hořlavými nebo hoření podporujícími plyny (P-B, acetylen, kyslík, atd.) umisťuj na snadno přístupných a dostatečně větraných a proti nežádoucím vlivům chráněných místech. </a:t>
            </a:r>
          </a:p>
          <a:p>
            <a:pPr marL="0" indent="0">
              <a:buNone/>
            </a:pPr>
            <a:r>
              <a:rPr lang="cs-CZ" sz="1900" b="0" i="0" u="none" strike="noStrike" baseline="0" dirty="0">
                <a:solidFill>
                  <a:srgbClr val="000000"/>
                </a:solidFill>
                <a:latin typeface="Times New Roman" panose="02020603050405020304" pitchFamily="18" charset="0"/>
              </a:rPr>
              <a:t>13. Nádoby s hořlavými nebo hoření podporujícími plyny se nikdy nesmí umisťovat v prostorách pod úrovní terénu, v garážích, světlících, kotelnách, místnostech pro spaní, společných prostorách bytových domů a ubytovacích zařízení. </a:t>
            </a:r>
          </a:p>
          <a:p>
            <a:pPr marL="0" indent="0">
              <a:buNone/>
            </a:pPr>
            <a:r>
              <a:rPr lang="cs-CZ" sz="1900" b="0" i="0" u="none" strike="noStrike" baseline="0" dirty="0">
                <a:solidFill>
                  <a:srgbClr val="000000"/>
                </a:solidFill>
                <a:latin typeface="Times New Roman" panose="02020603050405020304" pitchFamily="18" charset="0"/>
              </a:rPr>
              <a:t>14. Dodržuj návody a doporučení výrobců zařízení a spotřebičů. </a:t>
            </a:r>
          </a:p>
          <a:p>
            <a:pPr marL="0" indent="0">
              <a:buNone/>
            </a:pPr>
            <a:r>
              <a:rPr lang="cs-CZ" sz="1900" b="0" i="0" u="none" strike="noStrike" baseline="0" dirty="0">
                <a:solidFill>
                  <a:srgbClr val="000000"/>
                </a:solidFill>
                <a:latin typeface="Times New Roman" panose="02020603050405020304" pitchFamily="18" charset="0"/>
              </a:rPr>
              <a:t>15. Dodržuj bezpečné vzdálenosti spotřebičů od hořlavých předmětů, stavebních konstrukcí, podlah. </a:t>
            </a:r>
          </a:p>
          <a:p>
            <a:pPr marL="0" indent="0">
              <a:buNone/>
            </a:pPr>
            <a:r>
              <a:rPr lang="cs-CZ" sz="1900" b="0" i="0" u="none" strike="noStrike" baseline="0" dirty="0">
                <a:solidFill>
                  <a:srgbClr val="000000"/>
                </a:solidFill>
                <a:latin typeface="Times New Roman" panose="02020603050405020304" pitchFamily="18" charset="0"/>
              </a:rPr>
              <a:t>16. Zabezpeč pravidelné kontroly a revize komínů, spalinových cest, spotřebičů, elektrické a plynových zařízení. Spotřebiče používej jen k účelu, pro který byly vyrobeny. </a:t>
            </a:r>
          </a:p>
          <a:p>
            <a:pPr marL="0" indent="0">
              <a:buNone/>
            </a:pPr>
            <a:r>
              <a:rPr lang="cs-CZ" sz="1900" b="0" i="0" u="none" strike="noStrike" baseline="0" dirty="0">
                <a:solidFill>
                  <a:srgbClr val="000000"/>
                </a:solidFill>
                <a:latin typeface="Times New Roman" panose="02020603050405020304" pitchFamily="18" charset="0"/>
              </a:rPr>
              <a:t>17. Při odchodu z domova vypni světla, elektrické a plynové spotřebiče, uhas otevřený oheň, zavři okna a vodu. </a:t>
            </a:r>
          </a:p>
          <a:p>
            <a:pPr marL="0" indent="0">
              <a:buNone/>
            </a:pPr>
            <a:r>
              <a:rPr lang="cs-CZ" sz="1900" b="0" i="0" u="none" strike="noStrike" baseline="0" dirty="0">
                <a:solidFill>
                  <a:srgbClr val="000000"/>
                </a:solidFill>
                <a:latin typeface="Times New Roman" panose="02020603050405020304" pitchFamily="18" charset="0"/>
              </a:rPr>
              <a:t>18. Zejména v bytových domech udržuj volný přístup k hasicím přístrojům, vnitřnímu požárnímu vodovodu s nástěnným hydrantem. </a:t>
            </a:r>
          </a:p>
          <a:p>
            <a:pPr marL="0" indent="0">
              <a:buNone/>
            </a:pPr>
            <a:r>
              <a:rPr lang="cs-CZ" sz="1900" b="0" i="0" u="none" strike="noStrike" baseline="0" dirty="0">
                <a:solidFill>
                  <a:srgbClr val="000000"/>
                </a:solidFill>
                <a:latin typeface="Times New Roman" panose="02020603050405020304" pitchFamily="18" charset="0"/>
              </a:rPr>
              <a:t>19. Udržuj volný přístup k hlavnímu uzávěru vody, plynu, produktovou, ústřednímu topení a vypínači elektrické energie. </a:t>
            </a:r>
          </a:p>
          <a:p>
            <a:pPr marL="0" indent="0">
              <a:buNone/>
            </a:pPr>
            <a:r>
              <a:rPr lang="cs-CZ" sz="1900" b="0" i="0" u="none" strike="noStrike" baseline="0" dirty="0">
                <a:solidFill>
                  <a:srgbClr val="000000"/>
                </a:solidFill>
                <a:latin typeface="Times New Roman" panose="02020603050405020304" pitchFamily="18" charset="0"/>
              </a:rPr>
              <a:t>20. Instaluj do bytu detektor požáru a hasicí přístroj. </a:t>
            </a:r>
          </a:p>
        </p:txBody>
      </p:sp>
    </p:spTree>
    <p:extLst>
      <p:ext uri="{BB962C8B-B14F-4D97-AF65-F5344CB8AC3E}">
        <p14:creationId xmlns:p14="http://schemas.microsoft.com/office/powerpoint/2010/main" val="489308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27" name="Rectangle 12298">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40CDDAF-1551-4EBE-82B5-2B85536E18C2}"/>
              </a:ext>
            </a:extLst>
          </p:cNvPr>
          <p:cNvSpPr>
            <a:spLocks noGrp="1"/>
          </p:cNvSpPr>
          <p:nvPr>
            <p:ph type="title"/>
          </p:nvPr>
        </p:nvSpPr>
        <p:spPr>
          <a:xfrm>
            <a:off x="4833366" y="543070"/>
            <a:ext cx="6870954" cy="685095"/>
          </a:xfrm>
        </p:spPr>
        <p:txBody>
          <a:bodyPr>
            <a:normAutofit/>
          </a:bodyPr>
          <a:lstStyle/>
          <a:p>
            <a:r>
              <a:rPr lang="cs-CZ" sz="4000"/>
              <a:t>Fotovoltaika na domech</a:t>
            </a:r>
          </a:p>
        </p:txBody>
      </p:sp>
      <p:pic>
        <p:nvPicPr>
          <p:cNvPr id="12292" name="Picture 4">
            <a:extLst>
              <a:ext uri="{FF2B5EF4-FFF2-40B4-BE49-F238E27FC236}">
                <a16:creationId xmlns:a16="http://schemas.microsoft.com/office/drawing/2014/main" id="{F7393ACB-DC74-4163-815B-203B4EB37C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3" b="21611"/>
          <a:stretch/>
        </p:blipFill>
        <p:spPr bwMode="auto">
          <a:xfrm>
            <a:off x="20" y="1"/>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665F7744-66B0-4195-A9BA-A3211BA8C0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39" b="10665"/>
          <a:stretch/>
        </p:blipFill>
        <p:spPr bwMode="auto">
          <a:xfrm>
            <a:off x="20" y="2342320"/>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3259C010-FBD4-478E-8038-08850B493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47" b="13756"/>
          <a:stretch/>
        </p:blipFill>
        <p:spPr bwMode="auto">
          <a:xfrm>
            <a:off x="20" y="4693680"/>
            <a:ext cx="4187091"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55BA1973-8D76-4F9E-A4C9-49B03780EE42}"/>
              </a:ext>
            </a:extLst>
          </p:cNvPr>
          <p:cNvSpPr>
            <a:spLocks noGrp="1"/>
          </p:cNvSpPr>
          <p:nvPr>
            <p:ph idx="1"/>
          </p:nvPr>
        </p:nvSpPr>
        <p:spPr>
          <a:xfrm>
            <a:off x="4403325" y="1228165"/>
            <a:ext cx="7573522" cy="5629835"/>
          </a:xfrm>
        </p:spPr>
        <p:txBody>
          <a:bodyPr>
            <a:normAutofit fontScale="92500" lnSpcReduction="20000"/>
          </a:bodyPr>
          <a:lstStyle/>
          <a:p>
            <a:pPr marL="0" indent="0">
              <a:buNone/>
            </a:pPr>
            <a:r>
              <a:rPr lang="cs-CZ" sz="2400" b="1" i="0" dirty="0">
                <a:effectLst/>
                <a:latin typeface="Times New Roman" panose="02020603050405020304" pitchFamily="18" charset="0"/>
                <a:cs typeface="Times New Roman" panose="02020603050405020304" pitchFamily="18" charset="0"/>
              </a:rPr>
              <a:t>Experimentální požár</a:t>
            </a:r>
          </a:p>
          <a:p>
            <a:r>
              <a:rPr lang="cs-CZ" sz="2400" b="0" i="0" dirty="0">
                <a:effectLst/>
                <a:latin typeface="Times New Roman" panose="02020603050405020304" pitchFamily="18" charset="0"/>
                <a:cs typeface="Times New Roman" panose="02020603050405020304" pitchFamily="18" charset="0"/>
              </a:rPr>
              <a:t>Na začátku roku 2012 byl v opuštěném objektu letiště Líně proveden zkušební požár dvou malých fotovoltaických systémů. Panely byly umístěny na plechové krytině bývalé tělocvičny. V průběhu požáru byly měřeny elektrické parametry obou systémů.</a:t>
            </a:r>
          </a:p>
          <a:p>
            <a:r>
              <a:rPr lang="cs-CZ" sz="2400" b="0" i="0" dirty="0">
                <a:effectLst/>
                <a:latin typeface="Times New Roman" panose="02020603050405020304" pitchFamily="18" charset="0"/>
                <a:cs typeface="Times New Roman" panose="02020603050405020304" pitchFamily="18" charset="0"/>
              </a:rPr>
              <a:t>Větší systém se skládal z 12 ks fotovoltaických panelů s články z monokrystalického křemíku se jmenovitým výkonem jednoho panelu 150 </a:t>
            </a:r>
            <a:r>
              <a:rPr lang="cs-CZ" sz="2400" b="0" i="0" dirty="0" err="1">
                <a:effectLst/>
                <a:latin typeface="Times New Roman" panose="02020603050405020304" pitchFamily="18" charset="0"/>
                <a:cs typeface="Times New Roman" panose="02020603050405020304" pitchFamily="18" charset="0"/>
              </a:rPr>
              <a:t>Wp</a:t>
            </a:r>
            <a:r>
              <a:rPr lang="cs-CZ" sz="2400" b="0" i="0" dirty="0">
                <a:effectLst/>
                <a:latin typeface="Times New Roman" panose="02020603050405020304" pitchFamily="18" charset="0"/>
                <a:cs typeface="Times New Roman" panose="02020603050405020304" pitchFamily="18" charset="0"/>
              </a:rPr>
              <a:t>. Celkový výkon systému byl 1,8 </a:t>
            </a:r>
            <a:r>
              <a:rPr lang="cs-CZ" sz="2400" b="0" i="0" dirty="0" err="1">
                <a:effectLst/>
                <a:latin typeface="Times New Roman" panose="02020603050405020304" pitchFamily="18" charset="0"/>
                <a:cs typeface="Times New Roman" panose="02020603050405020304" pitchFamily="18" charset="0"/>
              </a:rPr>
              <a:t>kWp</a:t>
            </a:r>
            <a:r>
              <a:rPr lang="cs-CZ" sz="2400" b="0" i="0" dirty="0">
                <a:effectLst/>
                <a:latin typeface="Times New Roman" panose="02020603050405020304" pitchFamily="18" charset="0"/>
                <a:cs typeface="Times New Roman" panose="02020603050405020304" pitchFamily="18" charset="0"/>
              </a:rPr>
              <a:t>, roční výrobu takového systému lze uplatnit v běžném rodinném domě bez potřeby významných přetoků do elektrizační soustavy. Napětí naprázdno u tohoto systému může za mrazivého počasí přesáhnout 500 V. V optimálním pracovním bodě se napětí pohybuje kolem 360 V. V současnosti je obdobný výkon realizován spíše 8 ks panelů o jmenovitém výkonu kolem 240 </a:t>
            </a:r>
            <a:r>
              <a:rPr lang="cs-CZ" sz="2400" b="0" i="0" dirty="0" err="1">
                <a:effectLst/>
                <a:latin typeface="Times New Roman" panose="02020603050405020304" pitchFamily="18" charset="0"/>
                <a:cs typeface="Times New Roman" panose="02020603050405020304" pitchFamily="18" charset="0"/>
              </a:rPr>
              <a:t>Wp</a:t>
            </a:r>
            <a:r>
              <a:rPr lang="cs-CZ" sz="2400" b="0" i="0" dirty="0">
                <a:effectLst/>
                <a:latin typeface="Times New Roman" panose="02020603050405020304" pitchFamily="18" charset="0"/>
                <a:cs typeface="Times New Roman" panose="02020603050405020304" pitchFamily="18" charset="0"/>
              </a:rPr>
              <a:t>. Napětí naprázdno se v takovém případě pohybuje kolem 300 V, maximálně kolem 400 V, v optimálním pracovním bodě je napětí kolem 250 V. V případě hasičského zásahu je však nutno počítat s napětím naprázdno, protože se předpokládá, že objekt bude odpojen od distribuční soustavy.</a:t>
            </a:r>
          </a:p>
          <a:p>
            <a:endParaRPr lang="cs-CZ" sz="1400" dirty="0"/>
          </a:p>
        </p:txBody>
      </p:sp>
    </p:spTree>
    <p:extLst>
      <p:ext uri="{BB962C8B-B14F-4D97-AF65-F5344CB8AC3E}">
        <p14:creationId xmlns:p14="http://schemas.microsoft.com/office/powerpoint/2010/main" val="2804992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4D292-BA85-45C7-B841-26E69F5FF92D}"/>
              </a:ext>
            </a:extLst>
          </p:cNvPr>
          <p:cNvSpPr>
            <a:spLocks noGrp="1"/>
          </p:cNvSpPr>
          <p:nvPr>
            <p:ph type="title"/>
          </p:nvPr>
        </p:nvSpPr>
        <p:spPr/>
        <p:txBody>
          <a:bodyPr/>
          <a:lstStyle/>
          <a:p>
            <a:r>
              <a:rPr lang="cs-CZ" dirty="0"/>
              <a:t>Fotovoltaika na domech</a:t>
            </a:r>
          </a:p>
        </p:txBody>
      </p:sp>
      <p:sp>
        <p:nvSpPr>
          <p:cNvPr id="3" name="Zástupný obsah 2">
            <a:extLst>
              <a:ext uri="{FF2B5EF4-FFF2-40B4-BE49-F238E27FC236}">
                <a16:creationId xmlns:a16="http://schemas.microsoft.com/office/drawing/2014/main" id="{A11A5CDD-96FE-4040-A8E8-49C5DFB4FC5C}"/>
              </a:ext>
            </a:extLst>
          </p:cNvPr>
          <p:cNvSpPr>
            <a:spLocks noGrp="1"/>
          </p:cNvSpPr>
          <p:nvPr>
            <p:ph idx="1"/>
          </p:nvPr>
        </p:nvSpPr>
        <p:spPr>
          <a:xfrm>
            <a:off x="621506" y="1493044"/>
            <a:ext cx="10732294" cy="5200650"/>
          </a:xfrm>
        </p:spPr>
        <p:txBody>
          <a:bodyPr>
            <a:normAutofit/>
          </a:bodyPr>
          <a:lstStyle/>
          <a:p>
            <a:pPr algn="l"/>
            <a:r>
              <a:rPr lang="cs-CZ" sz="1600" b="0" i="0" dirty="0">
                <a:solidFill>
                  <a:srgbClr val="111111"/>
                </a:solidFill>
                <a:effectLst/>
                <a:latin typeface="Times New Roman" panose="02020603050405020304" pitchFamily="18" charset="0"/>
                <a:cs typeface="Times New Roman" panose="02020603050405020304" pitchFamily="18" charset="0"/>
              </a:rPr>
              <a:t>Z hlediska rizika úrazu elektrickým proudem je varianta s menším počtem panelů o větším jmenovitém výkonu vhodnější a lze proto doporučit, aby při návrhu systému byla preferována.</a:t>
            </a:r>
          </a:p>
          <a:p>
            <a:pPr algn="l"/>
            <a:r>
              <a:rPr lang="cs-CZ" sz="1600" b="0" i="0" dirty="0">
                <a:solidFill>
                  <a:srgbClr val="111111"/>
                </a:solidFill>
                <a:effectLst/>
                <a:latin typeface="Times New Roman" panose="02020603050405020304" pitchFamily="18" charset="0"/>
                <a:cs typeface="Times New Roman" panose="02020603050405020304" pitchFamily="18" charset="0"/>
              </a:rPr>
              <a:t>Menší experimentální systém se skládal z 2 ks panelů výše uvedeného typu umístěných na krytině z pálených tašek. Krytina z pálených tašek byla dodatečně instalována na stejné střeše namísto části původní plechové krytiny, aby mohlo být ověřeno chování panelů na jiném typu střešní krytiny. Výkon menšího systému – 300 </a:t>
            </a:r>
            <a:r>
              <a:rPr lang="cs-CZ" sz="1600" b="0" i="0" dirty="0" err="1">
                <a:solidFill>
                  <a:srgbClr val="111111"/>
                </a:solidFill>
                <a:effectLst/>
                <a:latin typeface="Times New Roman" panose="02020603050405020304" pitchFamily="18" charset="0"/>
                <a:cs typeface="Times New Roman" panose="02020603050405020304" pitchFamily="18" charset="0"/>
              </a:rPr>
              <a:t>Wp</a:t>
            </a:r>
            <a:r>
              <a:rPr lang="cs-CZ" sz="1600" b="0" i="0" dirty="0">
                <a:solidFill>
                  <a:srgbClr val="111111"/>
                </a:solidFill>
                <a:effectLst/>
                <a:latin typeface="Times New Roman" panose="02020603050405020304" pitchFamily="18" charset="0"/>
                <a:cs typeface="Times New Roman" panose="02020603050405020304" pitchFamily="18" charset="0"/>
              </a:rPr>
              <a:t> – odpovídá potřebě malého rekreačního objektu. Panely byly zapojeny paralelně, pracovní napětí se proto pohybuje kolem 30 V, maximální napětí naprázdno je menší než 50 V. Takový systém za běžných podmínek nepředstavuje pro zasahující hasiče nebezpečí z hlediska rizika úrazu elektrickým proudem.</a:t>
            </a:r>
          </a:p>
          <a:p>
            <a:pPr algn="l"/>
            <a:r>
              <a:rPr lang="cs-CZ" sz="1600" b="0" i="0" dirty="0">
                <a:solidFill>
                  <a:srgbClr val="111111"/>
                </a:solidFill>
                <a:effectLst/>
                <a:latin typeface="Times New Roman" panose="02020603050405020304" pitchFamily="18" charset="0"/>
                <a:cs typeface="Times New Roman" panose="02020603050405020304" pitchFamily="18" charset="0"/>
              </a:rPr>
              <a:t>Před samotným požárem byla provedena řada měření se zaměřením na potenciální (ne)bezpečnost stejnosměrné silové elektroinstalace v průběhu hasičského zásahu. Při přerušování stejnosměrných silových rozvodů, kterými prochází proud, pomocí standardní hasičské techniky se potvrdilo, že i při zatažené obloze vzniká oblouk s proudem až 2 A. Nutno ovšem podotknout, že při přerušení vodiče, kterým neprochází žádný proud, k vytvoření oblouku nedojde, přestože mezi vodiči je plné napětí naprázdno.</a:t>
            </a:r>
          </a:p>
          <a:p>
            <a:pPr algn="l"/>
            <a:r>
              <a:rPr lang="cs-CZ" sz="1600" b="0" i="0" dirty="0">
                <a:solidFill>
                  <a:srgbClr val="111111"/>
                </a:solidFill>
                <a:effectLst/>
                <a:latin typeface="Times New Roman" panose="02020603050405020304" pitchFamily="18" charset="0"/>
                <a:cs typeface="Times New Roman" panose="02020603050405020304" pitchFamily="18" charset="0"/>
              </a:rPr>
              <a:t>U obou testovaných systémů byly v průběhu požáru měřeny jejich voltampérové charakteristiky a byly zaznamenány průběhy teplot na FV panelech. Teploty byly měřeny bodově pomocí termistorů a zároveň celoplošně s využitím termokamery. Prokázalo se, že panely vyrábějí elektřinu i při teplotách vysoko nad 100 °C až do chvíle, kdy dojde k jejich viditelnému poškození požárem.</a:t>
            </a:r>
          </a:p>
          <a:p>
            <a:pPr algn="l"/>
            <a:r>
              <a:rPr lang="cs-CZ" sz="1600" b="0" i="0" dirty="0">
                <a:solidFill>
                  <a:srgbClr val="111111"/>
                </a:solidFill>
                <a:effectLst/>
                <a:latin typeface="Times New Roman" panose="02020603050405020304" pitchFamily="18" charset="0"/>
                <a:cs typeface="Times New Roman" panose="02020603050405020304" pitchFamily="18" charset="0"/>
              </a:rPr>
              <a:t>Počasí nebylo z hlediska výroby elektřiny fotovoltaickým systémem optimální, průměrný příkon dopadajícího záření se pohyboval kolem 200W/m</a:t>
            </a:r>
            <a:r>
              <a:rPr lang="cs-CZ" sz="1600" b="0" i="0" baseline="30000" dirty="0">
                <a:solidFill>
                  <a:srgbClr val="111111"/>
                </a:solidFill>
                <a:effectLst/>
                <a:latin typeface="Times New Roman" panose="02020603050405020304" pitchFamily="18" charset="0"/>
                <a:cs typeface="Times New Roman" panose="02020603050405020304" pitchFamily="18" charset="0"/>
              </a:rPr>
              <a:t>2</a:t>
            </a:r>
            <a:r>
              <a:rPr lang="cs-CZ" sz="1600" b="0" i="0" dirty="0">
                <a:solidFill>
                  <a:srgbClr val="111111"/>
                </a:solidFill>
                <a:effectLst/>
                <a:latin typeface="Times New Roman" panose="02020603050405020304" pitchFamily="18" charset="0"/>
                <a:cs typeface="Times New Roman" panose="02020603050405020304" pitchFamily="18" charset="0"/>
              </a:rPr>
              <a:t>. Ze změřených VA charakteristik je však možno po přepočtu usuzovat na chování systému za jiných světelných podmínek.</a:t>
            </a:r>
          </a:p>
        </p:txBody>
      </p:sp>
    </p:spTree>
    <p:extLst>
      <p:ext uri="{BB962C8B-B14F-4D97-AF65-F5344CB8AC3E}">
        <p14:creationId xmlns:p14="http://schemas.microsoft.com/office/powerpoint/2010/main" val="3373723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E1C89B-B3EA-4BA6-BD67-E8329F912A12}"/>
              </a:ext>
            </a:extLst>
          </p:cNvPr>
          <p:cNvSpPr>
            <a:spLocks noGrp="1"/>
          </p:cNvSpPr>
          <p:nvPr>
            <p:ph type="title"/>
          </p:nvPr>
        </p:nvSpPr>
        <p:spPr>
          <a:xfrm>
            <a:off x="838200" y="365125"/>
            <a:ext cx="10515600" cy="677863"/>
          </a:xfrm>
        </p:spPr>
        <p:txBody>
          <a:bodyPr>
            <a:normAutofit fontScale="90000"/>
          </a:bodyPr>
          <a:lstStyle/>
          <a:p>
            <a:r>
              <a:rPr lang="cs-CZ" dirty="0"/>
              <a:t>Fotovoltaika na domech</a:t>
            </a:r>
          </a:p>
        </p:txBody>
      </p:sp>
      <p:sp>
        <p:nvSpPr>
          <p:cNvPr id="3" name="Zástupný obsah 2">
            <a:extLst>
              <a:ext uri="{FF2B5EF4-FFF2-40B4-BE49-F238E27FC236}">
                <a16:creationId xmlns:a16="http://schemas.microsoft.com/office/drawing/2014/main" id="{030F33F0-BE41-408E-8C57-ED0386B4FCE1}"/>
              </a:ext>
            </a:extLst>
          </p:cNvPr>
          <p:cNvSpPr>
            <a:spLocks noGrp="1"/>
          </p:cNvSpPr>
          <p:nvPr>
            <p:ph idx="1"/>
          </p:nvPr>
        </p:nvSpPr>
        <p:spPr>
          <a:xfrm>
            <a:off x="321470" y="1042988"/>
            <a:ext cx="11208544" cy="5607843"/>
          </a:xfrm>
        </p:spPr>
        <p:txBody>
          <a:bodyPr>
            <a:normAutofit fontScale="92500" lnSpcReduction="10000"/>
          </a:bodyPr>
          <a:lstStyle/>
          <a:p>
            <a:pPr marL="0" indent="0" algn="l">
              <a:buNone/>
            </a:pPr>
            <a:r>
              <a:rPr lang="cs-CZ" sz="2200" b="1" i="0" dirty="0">
                <a:solidFill>
                  <a:srgbClr val="000000"/>
                </a:solidFill>
                <a:effectLst/>
                <a:latin typeface="Times New Roman" panose="02020603050405020304" pitchFamily="18" charset="0"/>
                <a:cs typeface="Times New Roman" panose="02020603050405020304" pitchFamily="18" charset="0"/>
              </a:rPr>
              <a:t>Metodický list HZS ČR</a:t>
            </a:r>
          </a:p>
          <a:p>
            <a:pPr algn="l"/>
            <a:r>
              <a:rPr lang="cs-CZ" sz="2000" b="0" i="0" dirty="0">
                <a:solidFill>
                  <a:srgbClr val="111111"/>
                </a:solidFill>
                <a:effectLst/>
                <a:latin typeface="Times New Roman" panose="02020603050405020304" pitchFamily="18" charset="0"/>
                <a:cs typeface="Times New Roman" panose="02020603050405020304" pitchFamily="18" charset="0"/>
              </a:rPr>
              <a:t>Generální ředitelství Hasičského záchranného sboru České republiky vydalo v prosinci 2012 dva metodické listy s taktickými postupy zásahu při požáru fotovoltaických elektráren [ML47, ML48].</a:t>
            </a:r>
          </a:p>
          <a:p>
            <a:pPr algn="l"/>
            <a:r>
              <a:rPr lang="cs-CZ" sz="2000" b="0" i="0" dirty="0">
                <a:solidFill>
                  <a:srgbClr val="111111"/>
                </a:solidFill>
                <a:effectLst/>
                <a:latin typeface="Times New Roman" panose="02020603050405020304" pitchFamily="18" charset="0"/>
                <a:cs typeface="Times New Roman" panose="02020603050405020304" pitchFamily="18" charset="0"/>
              </a:rPr>
              <a:t>Základním pravidlem je, že se hasební zásah vede, jako by se jednalo o zařízení pod napětím, protože ani při odpojení fotovoltaické elektrárny od sítě, nebo panelů od střídače, nelze vyloučit, že vodiče vedoucí od fotovoltaických panelů budou pod napětím.</a:t>
            </a:r>
          </a:p>
          <a:p>
            <a:pPr algn="l"/>
            <a:r>
              <a:rPr lang="cs-CZ" sz="2000" b="0" i="0" dirty="0">
                <a:solidFill>
                  <a:srgbClr val="111111"/>
                </a:solidFill>
                <a:effectLst/>
                <a:latin typeface="Times New Roman" panose="02020603050405020304" pitchFamily="18" charset="0"/>
                <a:cs typeface="Times New Roman" panose="02020603050405020304" pitchFamily="18" charset="0"/>
              </a:rPr>
              <a:t>V zásadě se fotovoltaické elektrárny hasí vodou obdobnými postupy, jaké jsou předepsány pro jiná elektrická zařízení a vedení pod napětím 400 V [ML25]. V Německu existují pro hašení elektrických zařízení pod napětím obdobná pravidla, platí však pro napětí až do 1000 V, což je u většiny typů fotovoltaických panelů maximální systémové napětí (napětí sériově propojených panelů).</a:t>
            </a:r>
          </a:p>
          <a:p>
            <a:pPr algn="l"/>
            <a:r>
              <a:rPr lang="cs-CZ" sz="2000" b="1" i="0" dirty="0">
                <a:solidFill>
                  <a:srgbClr val="111111"/>
                </a:solidFill>
                <a:effectLst/>
                <a:latin typeface="Times New Roman" panose="02020603050405020304" pitchFamily="18" charset="0"/>
                <a:cs typeface="Times New Roman" panose="02020603050405020304" pitchFamily="18" charset="0"/>
              </a:rPr>
              <a:t>Při požáru střešní konstrukce s FV elektrárnou</a:t>
            </a:r>
            <a:r>
              <a:rPr lang="cs-CZ" sz="2000" b="0" i="0" dirty="0">
                <a:solidFill>
                  <a:srgbClr val="111111"/>
                </a:solidFill>
                <a:effectLst/>
                <a:latin typeface="Times New Roman" panose="02020603050405020304" pitchFamily="18" charset="0"/>
                <a:cs typeface="Times New Roman" panose="02020603050405020304" pitchFamily="18" charset="0"/>
              </a:rPr>
              <a:t> je třeba především požadovat a zajistit odpojení FV elektrárny od vnější elektrické sítě a odpojení panelů od střídače. Je nutno zabránit šíření požáru mimo požárem zachvácenou část na střeše a to jednak zásahem ze spodu, k ochraně nosných konstrukcí (ochlazováním, aby nedošlo ke ztrátě jejich nosnosti) a k zabránění šíření požáru dovnitř budovy, a jednak vnější zásahovou cestou, na střešní konstrukci z výškové techniky (nepoužívat nastavovací žebříky) nebo jiného vhodného místa mimo zasaženou střechu roztříštěným proudem obdobně jako běžná zařízení a vedení pod napětím do 400 V.</a:t>
            </a:r>
          </a:p>
          <a:p>
            <a:pPr algn="l"/>
            <a:r>
              <a:rPr lang="cs-CZ" sz="2000" b="1" i="0" dirty="0">
                <a:solidFill>
                  <a:srgbClr val="111111"/>
                </a:solidFill>
                <a:effectLst/>
                <a:latin typeface="Times New Roman" panose="02020603050405020304" pitchFamily="18" charset="0"/>
                <a:cs typeface="Times New Roman" panose="02020603050405020304" pitchFamily="18" charset="0"/>
              </a:rPr>
              <a:t>Při požáru budovy, na které je umístěna FV elektrárna</a:t>
            </a:r>
            <a:r>
              <a:rPr lang="cs-CZ" sz="2000" b="0" i="0" dirty="0">
                <a:solidFill>
                  <a:srgbClr val="111111"/>
                </a:solidFill>
                <a:effectLst/>
                <a:latin typeface="Times New Roman" panose="02020603050405020304" pitchFamily="18" charset="0"/>
                <a:cs typeface="Times New Roman" panose="02020603050405020304" pitchFamily="18" charset="0"/>
              </a:rPr>
              <a:t>, je především nutno zjistit rozsah požáru v budově. Pokud požár zasahuje do hlavních elektrických rozvodů a nelze vyloučit, zda se jedná o rozvody FVE, postupuje se jako při hašení elektrických zařízení pod napětím. Je třeba požadovat a zajistit odpojení FV elektrárny od vnější elektrické sítě a panelů od střídače. Přednostně se zajišťuje, aby se požár nešířil k technologickému objektu FVE nebo do kabelových rozvodů vedoucích k FVE.</a:t>
            </a:r>
          </a:p>
        </p:txBody>
      </p:sp>
    </p:spTree>
    <p:extLst>
      <p:ext uri="{BB962C8B-B14F-4D97-AF65-F5344CB8AC3E}">
        <p14:creationId xmlns:p14="http://schemas.microsoft.com/office/powerpoint/2010/main" val="3443698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3A6968-0E68-42B9-81D7-9CB9109CDAEB}"/>
              </a:ext>
            </a:extLst>
          </p:cNvPr>
          <p:cNvSpPr>
            <a:spLocks noGrp="1"/>
          </p:cNvSpPr>
          <p:nvPr>
            <p:ph type="title"/>
          </p:nvPr>
        </p:nvSpPr>
        <p:spPr/>
        <p:txBody>
          <a:bodyPr/>
          <a:lstStyle/>
          <a:p>
            <a:r>
              <a:rPr lang="cs-CZ" dirty="0"/>
              <a:t>Fotovoltaika na domech</a:t>
            </a:r>
          </a:p>
        </p:txBody>
      </p:sp>
      <p:sp>
        <p:nvSpPr>
          <p:cNvPr id="3" name="Zástupný obsah 2">
            <a:extLst>
              <a:ext uri="{FF2B5EF4-FFF2-40B4-BE49-F238E27FC236}">
                <a16:creationId xmlns:a16="http://schemas.microsoft.com/office/drawing/2014/main" id="{2348D86A-3BD9-4532-8783-4E352328A2D7}"/>
              </a:ext>
            </a:extLst>
          </p:cNvPr>
          <p:cNvSpPr>
            <a:spLocks noGrp="1"/>
          </p:cNvSpPr>
          <p:nvPr>
            <p:ph idx="1"/>
          </p:nvPr>
        </p:nvSpPr>
        <p:spPr>
          <a:xfrm>
            <a:off x="372862" y="1384916"/>
            <a:ext cx="10980938" cy="5282213"/>
          </a:xfrm>
        </p:spPr>
        <p:txBody>
          <a:bodyPr>
            <a:normAutofit fontScale="77500" lnSpcReduction="20000"/>
          </a:bodyPr>
          <a:lstStyle/>
          <a:p>
            <a:pPr marL="0" indent="0" algn="l">
              <a:buNone/>
            </a:pPr>
            <a:r>
              <a:rPr lang="cs-CZ" sz="4000" b="1" i="0" dirty="0">
                <a:solidFill>
                  <a:srgbClr val="000000"/>
                </a:solidFill>
                <a:effectLst/>
                <a:latin typeface="Times New Roman" panose="02020603050405020304" pitchFamily="18" charset="0"/>
                <a:cs typeface="Times New Roman" panose="02020603050405020304" pitchFamily="18" charset="0"/>
              </a:rPr>
              <a:t>Závěr</a:t>
            </a:r>
          </a:p>
          <a:p>
            <a:pPr algn="l"/>
            <a:r>
              <a:rPr lang="cs-CZ" sz="3100" b="0" i="0" dirty="0">
                <a:solidFill>
                  <a:srgbClr val="111111"/>
                </a:solidFill>
                <a:effectLst/>
                <a:latin typeface="Times New Roman" panose="02020603050405020304" pitchFamily="18" charset="0"/>
                <a:cs typeface="Times New Roman" panose="02020603050405020304" pitchFamily="18" charset="0"/>
              </a:rPr>
              <a:t>Rizika spojená s požárem fotovoltaických elektráren jsou rozhodně menší, než jak by se mohlo zdát na základě zpráv v masových médiích v Německu i v České republice. Určitý problém představuje pouze skutečnost, že většinu stávajících FVE nelze uvést do beznapěťového stavu.</a:t>
            </a:r>
          </a:p>
          <a:p>
            <a:pPr algn="l"/>
            <a:r>
              <a:rPr lang="cs-CZ" sz="3100" b="0" i="0" dirty="0">
                <a:solidFill>
                  <a:srgbClr val="111111"/>
                </a:solidFill>
                <a:effectLst/>
                <a:latin typeface="Times New Roman" panose="02020603050405020304" pitchFamily="18" charset="0"/>
                <a:cs typeface="Times New Roman" panose="02020603050405020304" pitchFamily="18" charset="0"/>
              </a:rPr>
              <a:t>Pro hašení elektrických zařízení pod napětím jsou vypracovány standardní postupy. Rozdíl mezi ČR a Německem je pouze v horní hranici napětí. Zatímco v Německu se standardně hasí vodou elektrická zařízení pod napětím do 1000 V, v České republice je to jen do 400 V.</a:t>
            </a:r>
          </a:p>
          <a:p>
            <a:pPr algn="l"/>
            <a:r>
              <a:rPr lang="cs-CZ" sz="3100" b="0" i="0" dirty="0">
                <a:solidFill>
                  <a:srgbClr val="111111"/>
                </a:solidFill>
                <a:effectLst/>
                <a:latin typeface="Times New Roman" panose="02020603050405020304" pitchFamily="18" charset="0"/>
                <a:cs typeface="Times New Roman" panose="02020603050405020304" pitchFamily="18" charset="0"/>
              </a:rPr>
              <a:t>Na základě poznatků z fyziologie je riziko úrazu elektrickým proudem za jinak stejných podmínek nižší u stejnosměrného proudu, než u proudu střídavého.</a:t>
            </a:r>
          </a:p>
          <a:p>
            <a:pPr algn="l"/>
            <a:r>
              <a:rPr lang="cs-CZ" sz="3100" b="0" i="0" dirty="0">
                <a:solidFill>
                  <a:srgbClr val="111111"/>
                </a:solidFill>
                <a:effectLst/>
                <a:latin typeface="Times New Roman" panose="02020603050405020304" pitchFamily="18" charset="0"/>
                <a:cs typeface="Times New Roman" panose="02020603050405020304" pitchFamily="18" charset="0"/>
              </a:rPr>
              <a:t>Z metodického listu HZS ČR je zřejmé, že fotovoltaické elektrárny na střechách budov hasičům v případě požáru komplikují práci, omezují možnosti zásahu. Příkaz nezasahovat však neexistuje a nikdy neexistoval.</a:t>
            </a:r>
          </a:p>
          <a:p>
            <a:pPr algn="l"/>
            <a:r>
              <a:rPr lang="cs-CZ" sz="3100" b="0" i="0" dirty="0">
                <a:solidFill>
                  <a:srgbClr val="111111"/>
                </a:solidFill>
                <a:effectLst/>
                <a:latin typeface="Times New Roman" panose="02020603050405020304" pitchFamily="18" charset="0"/>
                <a:cs typeface="Times New Roman" panose="02020603050405020304" pitchFamily="18" charset="0"/>
              </a:rPr>
              <a:t>V současnosti již jsou k dispozici technická řešení, která umožňují dosažení beznapěťového stavu, případně stavu se sníženým bezpečným napětím. Lze je proto jedině doporučit a lze očekávat, že do budoucna se tato řešení prosadí.</a:t>
            </a:r>
          </a:p>
          <a:p>
            <a:endParaRPr lang="cs-CZ" dirty="0"/>
          </a:p>
        </p:txBody>
      </p:sp>
    </p:spTree>
    <p:extLst>
      <p:ext uri="{BB962C8B-B14F-4D97-AF65-F5344CB8AC3E}">
        <p14:creationId xmlns:p14="http://schemas.microsoft.com/office/powerpoint/2010/main" val="3894900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092AB0-3DD3-4B72-A18E-3076DF6127B8}"/>
              </a:ext>
            </a:extLst>
          </p:cNvPr>
          <p:cNvSpPr>
            <a:spLocks noGrp="1"/>
          </p:cNvSpPr>
          <p:nvPr>
            <p:ph type="title"/>
          </p:nvPr>
        </p:nvSpPr>
        <p:spPr>
          <a:xfrm>
            <a:off x="316706" y="50800"/>
            <a:ext cx="10515600" cy="820738"/>
          </a:xfrm>
        </p:spPr>
        <p:txBody>
          <a:bodyPr/>
          <a:lstStyle/>
          <a:p>
            <a:r>
              <a:rPr lang="cs-CZ" dirty="0"/>
              <a:t>Hlavní zásady při svařování</a:t>
            </a:r>
          </a:p>
        </p:txBody>
      </p:sp>
      <p:sp>
        <p:nvSpPr>
          <p:cNvPr id="3" name="Zástupný obsah 2">
            <a:extLst>
              <a:ext uri="{FF2B5EF4-FFF2-40B4-BE49-F238E27FC236}">
                <a16:creationId xmlns:a16="http://schemas.microsoft.com/office/drawing/2014/main" id="{F3111A2E-D7C3-4708-84EF-03F7D6E984BE}"/>
              </a:ext>
            </a:extLst>
          </p:cNvPr>
          <p:cNvSpPr>
            <a:spLocks noGrp="1"/>
          </p:cNvSpPr>
          <p:nvPr>
            <p:ph idx="1"/>
          </p:nvPr>
        </p:nvSpPr>
        <p:spPr>
          <a:xfrm>
            <a:off x="141684" y="964408"/>
            <a:ext cx="11908631" cy="5391150"/>
          </a:xfrm>
        </p:spPr>
        <p:txBody>
          <a:bodyPr>
            <a:noAutofit/>
          </a:bodyPr>
          <a:lstStyle/>
          <a:p>
            <a:pPr>
              <a:lnSpc>
                <a:spcPct val="100000"/>
              </a:lnSpc>
              <a:spcBef>
                <a:spcPts val="0"/>
              </a:spcBef>
            </a:pPr>
            <a:r>
              <a:rPr lang="cs-CZ" sz="2200" b="0" i="0" u="none" strike="noStrike" baseline="0" dirty="0">
                <a:solidFill>
                  <a:srgbClr val="000000"/>
                </a:solidFill>
                <a:latin typeface="Times New Roman" panose="02020603050405020304" pitchFamily="18" charset="0"/>
              </a:rPr>
              <a:t>požární bezpečnosti pro svařování stanoví vyhláška č. 87/2000 Sb. </a:t>
            </a:r>
          </a:p>
          <a:p>
            <a:pPr>
              <a:lnSpc>
                <a:spcPct val="100000"/>
              </a:lnSpc>
              <a:spcBef>
                <a:spcPts val="0"/>
              </a:spcBef>
            </a:pPr>
            <a:r>
              <a:rPr lang="cs-CZ" sz="2200" b="0" i="0" u="none" strike="noStrike" baseline="0" dirty="0">
                <a:solidFill>
                  <a:srgbClr val="000000"/>
                </a:solidFill>
                <a:latin typeface="Times New Roman" panose="02020603050405020304" pitchFamily="18" charset="0"/>
              </a:rPr>
              <a:t>Za svařování se považuje tepelné spojování, drážkování a tepelné dělení kovových i nekovových materiálů, pokud jsou prováděny otevřeným plamenem, elektrickým obloukem, plazmou, elektrickým odporem, laserem, třením, aluminotermickým svařováním, jakož i používání elektrických pájedel a benzínových pájecích lamp. </a:t>
            </a:r>
          </a:p>
          <a:p>
            <a:pPr>
              <a:lnSpc>
                <a:spcPct val="100000"/>
              </a:lnSpc>
              <a:spcBef>
                <a:spcPts val="0"/>
              </a:spcBef>
            </a:pPr>
            <a:r>
              <a:rPr lang="cs-CZ" sz="2200" b="0" i="0" u="none" strike="noStrike" baseline="0" dirty="0">
                <a:solidFill>
                  <a:srgbClr val="000000"/>
                </a:solidFill>
                <a:latin typeface="Times New Roman" panose="02020603050405020304" pitchFamily="18" charset="0"/>
              </a:rPr>
              <a:t>Před zahájením svařování se vyhodnotí podmínky požární bezpečnosti v prostorech, ve kterých se bude svařovat, ale i v přilehlých prostorech (nad, pod, vedle) ve vztahu k druhu svařování, stavu svářečského pracoviště a přilehlých prostorů, použitých zařízení a materiálů; vymezí se oprávnění a povinnosti svářeče a požadavky na další účastníky svařování, stanoví se požadavky na požární dohled, požadavky pro bezpečný pobyt a pohyb osob, zabezpečí volné únikové cesty, příp. další opatření. </a:t>
            </a:r>
          </a:p>
          <a:p>
            <a:pPr>
              <a:lnSpc>
                <a:spcPct val="100000"/>
              </a:lnSpc>
              <a:spcBef>
                <a:spcPts val="0"/>
              </a:spcBef>
            </a:pPr>
            <a:r>
              <a:rPr lang="cs-CZ" sz="2200" b="0" i="0" u="none" strike="noStrike" baseline="0" dirty="0">
                <a:solidFill>
                  <a:srgbClr val="000000"/>
                </a:solidFill>
                <a:latin typeface="Times New Roman" panose="02020603050405020304" pitchFamily="18" charset="0"/>
              </a:rPr>
              <a:t>Po skončení svařování vyžadující zvláštní požárně bezpečnostní opatření se zajistí se požární dohled po dobu nejméně 8 hodin. </a:t>
            </a:r>
          </a:p>
          <a:p>
            <a:pPr>
              <a:lnSpc>
                <a:spcPct val="100000"/>
              </a:lnSpc>
              <a:spcBef>
                <a:spcPts val="0"/>
              </a:spcBef>
            </a:pPr>
            <a:r>
              <a:rPr lang="cs-CZ" sz="2200" b="0" i="0" u="none" strike="noStrike" baseline="0" dirty="0">
                <a:solidFill>
                  <a:srgbClr val="000000"/>
                </a:solidFill>
                <a:latin typeface="Times New Roman" panose="02020603050405020304" pitchFamily="18" charset="0"/>
              </a:rPr>
              <a:t>Svářečská pracoviště určená ke svařování jsou svářečská pracoviště stálá; ostatní jsou svářečská pracoviště přechodná. </a:t>
            </a:r>
          </a:p>
          <a:p>
            <a:pPr>
              <a:lnSpc>
                <a:spcPct val="100000"/>
              </a:lnSpc>
              <a:spcBef>
                <a:spcPts val="0"/>
              </a:spcBef>
            </a:pPr>
            <a:r>
              <a:rPr lang="cs-CZ" sz="2200" b="0" i="0" u="none" strike="noStrike" baseline="0" dirty="0">
                <a:solidFill>
                  <a:srgbClr val="000000"/>
                </a:solidFill>
                <a:latin typeface="Times New Roman" panose="02020603050405020304" pitchFamily="18" charset="0"/>
              </a:rPr>
              <a:t>Přechodná svářečská pracovištěm dále vybavují nejméně dvěma přenosnými hasicími přístroji, z toho 1x práškovým o hmotnosti hasební látky nejméně 5 kg. </a:t>
            </a:r>
          </a:p>
          <a:p>
            <a:pPr>
              <a:lnSpc>
                <a:spcPct val="100000"/>
              </a:lnSpc>
              <a:spcBef>
                <a:spcPts val="0"/>
              </a:spcBef>
            </a:pPr>
            <a:r>
              <a:rPr lang="cs-CZ" sz="2200" b="0" i="0" u="none" strike="noStrike" baseline="0" dirty="0">
                <a:solidFill>
                  <a:srgbClr val="000000"/>
                </a:solidFill>
                <a:latin typeface="Times New Roman" panose="02020603050405020304" pitchFamily="18" charset="0"/>
              </a:rPr>
              <a:t>Je-li některá část svařovacího zařízení poškozená, nelze svařování zahájit ani v něm pokračovat. </a:t>
            </a:r>
          </a:p>
        </p:txBody>
      </p:sp>
    </p:spTree>
    <p:extLst>
      <p:ext uri="{BB962C8B-B14F-4D97-AF65-F5344CB8AC3E}">
        <p14:creationId xmlns:p14="http://schemas.microsoft.com/office/powerpoint/2010/main" val="1221208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E3D98F4-08CD-4F91-9D83-758108D1FABD}"/>
              </a:ext>
            </a:extLst>
          </p:cNvPr>
          <p:cNvSpPr>
            <a:spLocks noGrp="1"/>
          </p:cNvSpPr>
          <p:nvPr>
            <p:ph type="title"/>
          </p:nvPr>
        </p:nvSpPr>
        <p:spPr>
          <a:xfrm>
            <a:off x="411480" y="991443"/>
            <a:ext cx="4443154" cy="1087819"/>
          </a:xfrm>
        </p:spPr>
        <p:txBody>
          <a:bodyPr anchor="b">
            <a:normAutofit/>
          </a:bodyPr>
          <a:lstStyle/>
          <a:p>
            <a:r>
              <a:rPr lang="cs-CZ" sz="3400" dirty="0"/>
              <a:t>Hlavní zásady při svařování</a:t>
            </a:r>
          </a:p>
        </p:txBody>
      </p:sp>
      <p:sp>
        <p:nvSpPr>
          <p:cNvPr id="13321" name="Rectangle 1332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23" name="Rectangle 133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153B240A-99AB-4AC8-8E64-FDEB93D526C6}"/>
              </a:ext>
            </a:extLst>
          </p:cNvPr>
          <p:cNvSpPr>
            <a:spLocks noGrp="1"/>
          </p:cNvSpPr>
          <p:nvPr>
            <p:ph idx="1"/>
          </p:nvPr>
        </p:nvSpPr>
        <p:spPr>
          <a:xfrm>
            <a:off x="228599" y="2371870"/>
            <a:ext cx="6030157" cy="4357543"/>
          </a:xfrm>
        </p:spPr>
        <p:txBody>
          <a:bodyPr>
            <a:normAutofit fontScale="92500" lnSpcReduction="10000"/>
          </a:bodyPr>
          <a:lstStyle/>
          <a:p>
            <a:pPr marL="0" indent="0">
              <a:buNone/>
            </a:pPr>
            <a:r>
              <a:rPr lang="cs-CZ" sz="2400" b="1" i="0" u="none" strike="noStrike" baseline="0" dirty="0">
                <a:latin typeface="Times New Roman" panose="02020603050405020304" pitchFamily="18" charset="0"/>
                <a:cs typeface="Times New Roman" panose="02020603050405020304" pitchFamily="18" charset="0"/>
              </a:rPr>
              <a:t>SVAŘOVÁNÍ S VYUŽITÍM HOŘLAVÝCH PLYNŮ </a:t>
            </a:r>
            <a:endParaRPr lang="cs-CZ" sz="2400" b="0" i="0" u="none" strike="noStrike" baseline="0" dirty="0">
              <a:latin typeface="Times New Roman" panose="02020603050405020304" pitchFamily="18" charset="0"/>
              <a:cs typeface="Times New Roman" panose="02020603050405020304" pitchFamily="18" charset="0"/>
            </a:endParaRPr>
          </a:p>
          <a:p>
            <a:r>
              <a:rPr lang="cs-CZ" sz="2400" b="0" i="0" u="none" strike="noStrike" baseline="0" dirty="0">
                <a:latin typeface="Times New Roman" panose="02020603050405020304" pitchFamily="18" charset="0"/>
                <a:cs typeface="Times New Roman" panose="02020603050405020304" pitchFamily="18" charset="0"/>
              </a:rPr>
              <a:t>Při svařování plamenem se používají zejména kyslík, vzduch, acetylen, vodík, propan-butan</a:t>
            </a:r>
            <a:r>
              <a:rPr lang="cs-CZ" sz="2400" dirty="0">
                <a:latin typeface="Times New Roman" panose="02020603050405020304" pitchFamily="18" charset="0"/>
                <a:cs typeface="Times New Roman" panose="02020603050405020304" pitchFamily="18" charset="0"/>
              </a:rPr>
              <a:t>.</a:t>
            </a:r>
            <a:endParaRPr lang="cs-CZ" sz="2400" b="0" i="0" u="none" strike="noStrike" baseline="0" dirty="0">
              <a:latin typeface="Times New Roman" panose="02020603050405020304" pitchFamily="18" charset="0"/>
              <a:cs typeface="Times New Roman" panose="02020603050405020304" pitchFamily="18" charset="0"/>
            </a:endParaRPr>
          </a:p>
          <a:p>
            <a:r>
              <a:rPr lang="cs-CZ" sz="2400" b="0" i="0" u="none" strike="noStrike" baseline="0" dirty="0">
                <a:latin typeface="Times New Roman" panose="02020603050405020304" pitchFamily="18" charset="0"/>
                <a:cs typeface="Times New Roman" panose="02020603050405020304" pitchFamily="18" charset="0"/>
              </a:rPr>
              <a:t>Při manipulaci se svářečským zařízením nesmí dojít k úniku nezapáleného plynu na pracoviště v množství představujícím nebezpečnou koncentraci. </a:t>
            </a:r>
          </a:p>
          <a:p>
            <a:r>
              <a:rPr lang="cs-CZ" sz="2400" b="0" i="0" u="none" strike="noStrike" baseline="0" dirty="0">
                <a:latin typeface="Times New Roman" panose="02020603050405020304" pitchFamily="18" charset="0"/>
                <a:cs typeface="Times New Roman" panose="02020603050405020304" pitchFamily="18" charset="0"/>
              </a:rPr>
              <a:t>V případě vzniku požáru na svářečském pracovišti s tlakovými lahvemi se tyto neodkladně odstraní na bezpečné místo. Přednostně se odstraní plné tlakové lahve. </a:t>
            </a:r>
          </a:p>
          <a:p>
            <a:r>
              <a:rPr lang="cs-CZ" sz="2400" b="0" i="0" u="none" strike="noStrike" baseline="0" dirty="0">
                <a:latin typeface="Times New Roman" panose="02020603050405020304" pitchFamily="18" charset="0"/>
                <a:cs typeface="Times New Roman" panose="02020603050405020304" pitchFamily="18" charset="0"/>
              </a:rPr>
              <a:t>Při manipulaci s tlakovými lahvemi pro kyslík je nutno vyloučit jejich znečištění tuky. </a:t>
            </a:r>
          </a:p>
        </p:txBody>
      </p:sp>
      <p:pic>
        <p:nvPicPr>
          <p:cNvPr id="13314" name="Picture 2" descr="plamen se získává spalováním hořlavého plynu v čistém kyslíku hořlavé plyny: acetylen, propan, LPG, zemní plyn, vodík, atd.">
            <a:extLst>
              <a:ext uri="{FF2B5EF4-FFF2-40B4-BE49-F238E27FC236}">
                <a16:creationId xmlns:a16="http://schemas.microsoft.com/office/drawing/2014/main" id="{6761B8EC-4DFB-4E5A-96BB-10B983B0CA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8577" y="103595"/>
            <a:ext cx="5278421" cy="3325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8C4F5181-A3EA-4024-AC96-453DEFD4D92F}"/>
              </a:ext>
            </a:extLst>
          </p:cNvPr>
          <p:cNvSpPr txBox="1"/>
          <p:nvPr/>
        </p:nvSpPr>
        <p:spPr>
          <a:xfrm>
            <a:off x="6569476" y="3758505"/>
            <a:ext cx="5278421" cy="3323987"/>
          </a:xfrm>
          <a:prstGeom prst="rect">
            <a:avLst/>
          </a:prstGeom>
          <a:noFill/>
        </p:spPr>
        <p:txBody>
          <a:bodyPr wrap="square" rtlCol="0">
            <a:spAutoFit/>
          </a:bodyPr>
          <a:lstStyle/>
          <a:p>
            <a:pPr marL="285750" indent="-285750">
              <a:buFont typeface="Arial" panose="020B0604020202020204" pitchFamily="34" charset="0"/>
              <a:buChar char="•"/>
            </a:pPr>
            <a:r>
              <a:rPr lang="cs-CZ" sz="2400" b="0" i="0" u="none" strike="noStrike" baseline="0" dirty="0">
                <a:latin typeface="Times New Roman" panose="02020603050405020304" pitchFamily="18" charset="0"/>
                <a:cs typeface="Times New Roman" panose="02020603050405020304" pitchFamily="18" charset="0"/>
              </a:rPr>
              <a:t>Tlakové lahve se na svářečských pracovištích zabezpečují proti pádu, převržení nebo odvalení. </a:t>
            </a:r>
          </a:p>
          <a:p>
            <a:pPr marL="285750" indent="-285750">
              <a:buFont typeface="Arial" panose="020B0604020202020204" pitchFamily="34" charset="0"/>
              <a:buChar char="•"/>
            </a:pPr>
            <a:r>
              <a:rPr lang="cs-CZ" sz="2400" b="0" i="0" u="none" strike="noStrike" baseline="0" dirty="0">
                <a:latin typeface="Times New Roman" panose="02020603050405020304" pitchFamily="18" charset="0"/>
                <a:cs typeface="Times New Roman" panose="02020603050405020304" pitchFamily="18" charset="0"/>
              </a:rPr>
              <a:t>Vyprazdňování tlakových lahví a jiných tlakových nádob nelze urychlovat přímým ohříváním lahví otevřeným plamenem či jinými zdroji tepla. </a:t>
            </a:r>
          </a:p>
          <a:p>
            <a:endParaRPr lang="cs-CZ" dirty="0"/>
          </a:p>
        </p:txBody>
      </p:sp>
    </p:spTree>
    <p:extLst>
      <p:ext uri="{BB962C8B-B14F-4D97-AF65-F5344CB8AC3E}">
        <p14:creationId xmlns:p14="http://schemas.microsoft.com/office/powerpoint/2010/main" val="16653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DC7EE28-0DFC-4D3A-B54E-E333DE214905}"/>
              </a:ext>
            </a:extLst>
          </p:cNvPr>
          <p:cNvSpPr>
            <a:spLocks noGrp="1"/>
          </p:cNvSpPr>
          <p:nvPr>
            <p:ph type="title"/>
          </p:nvPr>
        </p:nvSpPr>
        <p:spPr>
          <a:xfrm>
            <a:off x="188259" y="296675"/>
            <a:ext cx="5907741" cy="967349"/>
          </a:xfrm>
        </p:spPr>
        <p:txBody>
          <a:bodyPr>
            <a:normAutofit/>
          </a:bodyPr>
          <a:lstStyle/>
          <a:p>
            <a:r>
              <a:rPr lang="cs-CZ" sz="3600" dirty="0"/>
              <a:t>Hlavní zásady při svařování</a:t>
            </a:r>
          </a:p>
        </p:txBody>
      </p:sp>
      <p:sp>
        <p:nvSpPr>
          <p:cNvPr id="3" name="Zástupný obsah 2">
            <a:extLst>
              <a:ext uri="{FF2B5EF4-FFF2-40B4-BE49-F238E27FC236}">
                <a16:creationId xmlns:a16="http://schemas.microsoft.com/office/drawing/2014/main" id="{892FCC74-00E3-4EAA-8952-C1EE51D921A6}"/>
              </a:ext>
            </a:extLst>
          </p:cNvPr>
          <p:cNvSpPr>
            <a:spLocks noGrp="1"/>
          </p:cNvSpPr>
          <p:nvPr>
            <p:ph idx="1"/>
          </p:nvPr>
        </p:nvSpPr>
        <p:spPr>
          <a:xfrm>
            <a:off x="341375" y="1264024"/>
            <a:ext cx="5476863" cy="5491883"/>
          </a:xfrm>
        </p:spPr>
        <p:txBody>
          <a:bodyPr anchor="t">
            <a:normAutofit lnSpcReduction="10000"/>
          </a:bodyPr>
          <a:lstStyle/>
          <a:p>
            <a:r>
              <a:rPr lang="cs-CZ" sz="2400" b="0" i="0" u="none" strike="noStrike" baseline="0" dirty="0">
                <a:latin typeface="Times New Roman" panose="02020603050405020304" pitchFamily="18" charset="0"/>
                <a:cs typeface="Times New Roman" panose="02020603050405020304" pitchFamily="18" charset="0"/>
              </a:rPr>
              <a:t>Vznítí-li se plyn unikající netěsnostmi redukčního ventilu, lahvového ventilu, hadic a jiných armatur, lahvový ventil se neprodleně uzavře a plamen uhasí. </a:t>
            </a:r>
          </a:p>
          <a:p>
            <a:r>
              <a:rPr lang="cs-CZ" sz="2400" b="0" i="0" u="none" strike="noStrike" baseline="0" dirty="0">
                <a:latin typeface="Times New Roman" panose="02020603050405020304" pitchFamily="18" charset="0"/>
                <a:cs typeface="Times New Roman" panose="02020603050405020304" pitchFamily="18" charset="0"/>
              </a:rPr>
              <a:t>Požárně bezpečná vzdálenost mezi tlakovými lahvemi svářečského zařízení s využitím hořlavých plynů a zdrojem otevřeného ohně na pracovišti činí nejméně 3 m. </a:t>
            </a:r>
          </a:p>
          <a:p>
            <a:r>
              <a:rPr lang="cs-CZ" sz="2400" b="0" i="0" u="none" strike="noStrike" baseline="0" dirty="0">
                <a:latin typeface="Times New Roman" panose="02020603050405020304" pitchFamily="18" charset="0"/>
                <a:cs typeface="Times New Roman" panose="02020603050405020304" pitchFamily="18" charset="0"/>
              </a:rPr>
              <a:t>Pro svářečské práce s využitím hořlavých plynů se používají svářečské hadice odlišené pro hořlavé plyny a kyslík. Nejkratší hadice, jakož i díl hadice je nejméně 5 m dlouhý bez nastavování spojkami. </a:t>
            </a:r>
          </a:p>
          <a:p>
            <a:r>
              <a:rPr lang="cs-CZ" sz="2400" b="0" i="0" u="none" strike="noStrike" baseline="0" dirty="0">
                <a:latin typeface="Times New Roman" panose="02020603050405020304" pitchFamily="18" charset="0"/>
                <a:cs typeface="Times New Roman" panose="02020603050405020304" pitchFamily="18" charset="0"/>
              </a:rPr>
              <a:t>Tlakové lahve pro svařování nelze umístit do pracovní jámy. </a:t>
            </a:r>
          </a:p>
        </p:txBody>
      </p:sp>
      <p:grpSp>
        <p:nvGrpSpPr>
          <p:cNvPr id="19" name="Group 1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 name="Freeform: Shape 1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2" descr="10 STŘEDNÍ ŠKOLA STAVEBNÍ A TECHNICKÁ STŘEDNÍ ŠKOLA STAVEBNÍ A TECHNICKÁ Ústí nad Labem, Čelakovského 5, příspěvková organizace Páteřní škola Ústeckého kraje Vybavení pracoviště pro svařování plamenem">
            <a:extLst>
              <a:ext uri="{FF2B5EF4-FFF2-40B4-BE49-F238E27FC236}">
                <a16:creationId xmlns:a16="http://schemas.microsoft.com/office/drawing/2014/main" id="{F7BEC247-809C-4EC6-A6C3-F8030D7014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8392" y="2337435"/>
            <a:ext cx="4142232" cy="310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95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D6D7BC6-DF7A-47E5-9E4A-C515F8CDF851}"/>
              </a:ext>
            </a:extLst>
          </p:cNvPr>
          <p:cNvSpPr>
            <a:spLocks noGrp="1"/>
          </p:cNvSpPr>
          <p:nvPr>
            <p:ph type="title"/>
          </p:nvPr>
        </p:nvSpPr>
        <p:spPr>
          <a:xfrm>
            <a:off x="411480" y="991443"/>
            <a:ext cx="4443154" cy="1087819"/>
          </a:xfrm>
        </p:spPr>
        <p:txBody>
          <a:bodyPr anchor="b">
            <a:normAutofit/>
          </a:bodyPr>
          <a:lstStyle/>
          <a:p>
            <a:r>
              <a:rPr lang="cs-CZ" sz="3400"/>
              <a:t>Hlavní zásady při svařování</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B8356FB4-8855-4CEA-B87F-C1E095A1AD5D}"/>
              </a:ext>
            </a:extLst>
          </p:cNvPr>
          <p:cNvSpPr>
            <a:spLocks noGrp="1"/>
          </p:cNvSpPr>
          <p:nvPr>
            <p:ph idx="1"/>
          </p:nvPr>
        </p:nvSpPr>
        <p:spPr>
          <a:xfrm>
            <a:off x="6681550" y="557395"/>
            <a:ext cx="5411838" cy="6049234"/>
          </a:xfrm>
        </p:spPr>
        <p:txBody>
          <a:bodyPr>
            <a:normAutofit/>
          </a:bodyPr>
          <a:lstStyle/>
          <a:p>
            <a:pPr marL="0" indent="0">
              <a:buNone/>
            </a:pPr>
            <a:r>
              <a:rPr lang="cs-CZ" sz="2400" b="1" i="0" u="none" strike="noStrike" baseline="0" dirty="0">
                <a:latin typeface="Times New Roman" panose="02020603050405020304" pitchFamily="18" charset="0"/>
              </a:rPr>
              <a:t>SVAŘOVÁNÍ ELEKTRICKÝM PROUDEM </a:t>
            </a:r>
            <a:endParaRPr lang="cs-CZ" sz="2400" b="0" i="0" u="none" strike="noStrike" baseline="0" dirty="0">
              <a:latin typeface="Times New Roman" panose="02020603050405020304" pitchFamily="18" charset="0"/>
            </a:endParaRPr>
          </a:p>
          <a:p>
            <a:r>
              <a:rPr lang="cs-CZ" sz="2400" b="0" i="0" u="none" strike="noStrike" baseline="0" dirty="0">
                <a:latin typeface="Times New Roman" panose="02020603050405020304" pitchFamily="18" charset="0"/>
              </a:rPr>
              <a:t>Spojky elektrických vodičů se umísťují na nehořlavý izolační podklad. </a:t>
            </a:r>
          </a:p>
          <a:p>
            <a:r>
              <a:rPr lang="cs-CZ" sz="2400" b="0" i="0" u="none" strike="noStrike" baseline="0" dirty="0">
                <a:latin typeface="Times New Roman" panose="02020603050405020304" pitchFamily="18" charset="0"/>
              </a:rPr>
              <a:t>Nedopalky elektrod se odkládají na určené bezpečné místo (např. do nehořlavé nádoby s pískem). </a:t>
            </a:r>
          </a:p>
          <a:p>
            <a:r>
              <a:rPr lang="cs-CZ" sz="2400" b="0" i="0" u="none" strike="noStrike" baseline="0" dirty="0">
                <a:latin typeface="Times New Roman" panose="02020603050405020304" pitchFamily="18" charset="0"/>
              </a:rPr>
              <a:t>Po skončení svařování je třeba svářečské zařízení odpojit od zdroje elektrické energie. </a:t>
            </a:r>
          </a:p>
          <a:p>
            <a:r>
              <a:rPr lang="cs-CZ" sz="2400" b="0" i="0" u="none" strike="noStrike" baseline="0" dirty="0">
                <a:latin typeface="Times New Roman" panose="02020603050405020304" pitchFamily="18" charset="0"/>
              </a:rPr>
              <a:t>U svařování elektrickým obloukem se držák elektrod odkládá tak, aby nemohlo dojít k náhodnému vzniku elektrického oblouku a rozstřiku žhavého kovu. </a:t>
            </a:r>
          </a:p>
          <a:p>
            <a:pPr marL="0" indent="0">
              <a:buNone/>
            </a:pPr>
            <a:endParaRPr lang="cs-CZ" sz="1300" b="0" i="0" u="none" strike="noStrike" baseline="0" dirty="0">
              <a:latin typeface="Times New Roman" panose="02020603050405020304" pitchFamily="18" charset="0"/>
            </a:endParaRPr>
          </a:p>
        </p:txBody>
      </p:sp>
      <p:pic>
        <p:nvPicPr>
          <p:cNvPr id="4" name="Obrázek 3">
            <a:extLst>
              <a:ext uri="{FF2B5EF4-FFF2-40B4-BE49-F238E27FC236}">
                <a16:creationId xmlns:a16="http://schemas.microsoft.com/office/drawing/2014/main" id="{2F5330FF-D0F8-4781-B951-E55EE38C75BA}"/>
              </a:ext>
            </a:extLst>
          </p:cNvPr>
          <p:cNvPicPr>
            <a:picLocks noChangeAspect="1"/>
          </p:cNvPicPr>
          <p:nvPr/>
        </p:nvPicPr>
        <p:blipFill>
          <a:blip r:embed="rId3"/>
          <a:stretch>
            <a:fillRect/>
          </a:stretch>
        </p:blipFill>
        <p:spPr>
          <a:xfrm>
            <a:off x="237810" y="3008470"/>
            <a:ext cx="6440424" cy="3091403"/>
          </a:xfrm>
          <a:prstGeom prst="rect">
            <a:avLst/>
          </a:prstGeom>
        </p:spPr>
      </p:pic>
    </p:spTree>
    <p:extLst>
      <p:ext uri="{BB962C8B-B14F-4D97-AF65-F5344CB8AC3E}">
        <p14:creationId xmlns:p14="http://schemas.microsoft.com/office/powerpoint/2010/main" val="198819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0D4500-B762-412F-B899-80E00D0A2A65}"/>
              </a:ext>
            </a:extLst>
          </p:cNvPr>
          <p:cNvSpPr>
            <a:spLocks noGrp="1"/>
          </p:cNvSpPr>
          <p:nvPr>
            <p:ph type="title"/>
          </p:nvPr>
        </p:nvSpPr>
        <p:spPr>
          <a:xfrm>
            <a:off x="1136396" y="457201"/>
            <a:ext cx="5814240" cy="662608"/>
          </a:xfrm>
        </p:spPr>
        <p:txBody>
          <a:bodyPr anchor="b">
            <a:normAutofit/>
          </a:bodyPr>
          <a:lstStyle/>
          <a:p>
            <a:r>
              <a:rPr lang="cs-CZ" sz="4000" dirty="0"/>
              <a:t>Sirény</a:t>
            </a:r>
          </a:p>
        </p:txBody>
      </p:sp>
      <p:sp>
        <p:nvSpPr>
          <p:cNvPr id="3" name="Zástupný obsah 2">
            <a:extLst>
              <a:ext uri="{FF2B5EF4-FFF2-40B4-BE49-F238E27FC236}">
                <a16:creationId xmlns:a16="http://schemas.microsoft.com/office/drawing/2014/main" id="{E7221E97-F65E-4A1A-9FC4-8AB3877C954E}"/>
              </a:ext>
            </a:extLst>
          </p:cNvPr>
          <p:cNvSpPr>
            <a:spLocks noGrp="1"/>
          </p:cNvSpPr>
          <p:nvPr>
            <p:ph idx="1"/>
          </p:nvPr>
        </p:nvSpPr>
        <p:spPr>
          <a:xfrm>
            <a:off x="322730" y="1119810"/>
            <a:ext cx="7270376" cy="5591708"/>
          </a:xfrm>
        </p:spPr>
        <p:txBody>
          <a:bodyPr>
            <a:normAutofit fontScale="92500" lnSpcReduction="20000"/>
          </a:bodyPr>
          <a:lstStyle/>
          <a:p>
            <a:r>
              <a:rPr lang="cs-CZ" sz="2600" dirty="0"/>
              <a:t>Sirény jsou zařízení, jejichž úkolem je co nejrychleji varovat obyvatelstvo před hrozícím nebezpečím.</a:t>
            </a:r>
          </a:p>
          <a:p>
            <a:r>
              <a:rPr lang="cs-CZ" sz="2600" dirty="0"/>
              <a:t>Většina sirén v ČR je tzv. rotační. To znamená, že pouze „houkají“ a po zaznění signálu není možné prostřednictvím sirény sdělit obyvatelům druh ohrožení.</a:t>
            </a:r>
          </a:p>
          <a:p>
            <a:r>
              <a:rPr lang="cs-CZ" sz="2600" dirty="0"/>
              <a:t>Existují také sirény elektronické a místní informační systémy s vlastnostmi elektronických sirén, které po zaznění signálu automaticky sdělí stručnou informaci, o co se jedná – „Zkouška sirén“, „Požární poplach“ nebo v případě ohrožení – např, „Nebezpečí zátopové vlny“. Těch je ale méně, proto je důležité umět rozlišovat jednotlivé druhy signálů.</a:t>
            </a:r>
          </a:p>
          <a:p>
            <a:r>
              <a:rPr lang="cs-CZ" sz="2600" dirty="0"/>
              <a:t>Ze sirén můžete slyšet 3 druhy signálů:</a:t>
            </a:r>
          </a:p>
          <a:p>
            <a:pPr lvl="1"/>
            <a:r>
              <a:rPr lang="cs-CZ" sz="2600" dirty="0"/>
              <a:t>Zkouška sirén</a:t>
            </a:r>
          </a:p>
          <a:p>
            <a:pPr lvl="1"/>
            <a:r>
              <a:rPr lang="cs-CZ" sz="2600" dirty="0"/>
              <a:t>Požární poplach</a:t>
            </a:r>
          </a:p>
          <a:p>
            <a:pPr lvl="1"/>
            <a:r>
              <a:rPr lang="cs-CZ" sz="2600" dirty="0"/>
              <a:t>Všeobecná výstraha</a:t>
            </a:r>
            <a:endParaRPr lang="cs-CZ" sz="1400" dirty="0"/>
          </a:p>
        </p:txBody>
      </p:sp>
      <p:pic>
        <p:nvPicPr>
          <p:cNvPr id="15364" name="Picture 4" descr="Pravidelná zkouška sirén v měsíci dubnu neproběhne :: Hasičský sbor města Rožnova pod Radhoštěm">
            <a:extLst>
              <a:ext uri="{FF2B5EF4-FFF2-40B4-BE49-F238E27FC236}">
                <a16:creationId xmlns:a16="http://schemas.microsoft.com/office/drawing/2014/main" id="{033BB3AE-51EC-4E7F-95D1-7F15F6CC87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2111" y="799365"/>
            <a:ext cx="3508179" cy="221015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Sirény v Bohumíně a jejich použití">
            <a:extLst>
              <a:ext uri="{FF2B5EF4-FFF2-40B4-BE49-F238E27FC236}">
                <a16:creationId xmlns:a16="http://schemas.microsoft.com/office/drawing/2014/main" id="{E38ABF23-0718-4F52-BA70-C531CDD55B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80621" y="3375824"/>
            <a:ext cx="1682447" cy="224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91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688C330-A546-473E-9075-D0DCBB233DEC}"/>
              </a:ext>
            </a:extLst>
          </p:cNvPr>
          <p:cNvSpPr>
            <a:spLocks noGrp="1"/>
          </p:cNvSpPr>
          <p:nvPr>
            <p:ph type="title"/>
          </p:nvPr>
        </p:nvSpPr>
        <p:spPr>
          <a:xfrm>
            <a:off x="914402" y="489508"/>
            <a:ext cx="5181597" cy="657974"/>
          </a:xfrm>
        </p:spPr>
        <p:txBody>
          <a:bodyPr anchor="b">
            <a:normAutofit/>
          </a:bodyPr>
          <a:lstStyle/>
          <a:p>
            <a:pPr algn="r"/>
            <a:r>
              <a:rPr lang="cs-CZ" sz="4000" dirty="0"/>
              <a:t>Sirény</a:t>
            </a:r>
          </a:p>
        </p:txBody>
      </p:sp>
      <p:sp>
        <p:nvSpPr>
          <p:cNvPr id="3" name="Zástupný obsah 2">
            <a:extLst>
              <a:ext uri="{FF2B5EF4-FFF2-40B4-BE49-F238E27FC236}">
                <a16:creationId xmlns:a16="http://schemas.microsoft.com/office/drawing/2014/main" id="{A4931F7B-317D-4CA3-BF22-88EBDCE5970D}"/>
              </a:ext>
            </a:extLst>
          </p:cNvPr>
          <p:cNvSpPr>
            <a:spLocks noGrp="1"/>
          </p:cNvSpPr>
          <p:nvPr>
            <p:ph idx="1"/>
          </p:nvPr>
        </p:nvSpPr>
        <p:spPr>
          <a:xfrm>
            <a:off x="559242" y="1532965"/>
            <a:ext cx="5662264" cy="4455459"/>
          </a:xfrm>
        </p:spPr>
        <p:txBody>
          <a:bodyPr anchor="t">
            <a:normAutofit/>
          </a:bodyPr>
          <a:lstStyle/>
          <a:p>
            <a:pPr marL="0" indent="0">
              <a:buNone/>
            </a:pPr>
            <a:r>
              <a:rPr lang="cs-CZ" dirty="0"/>
              <a:t>ZKOUŠKA SIRÉN</a:t>
            </a:r>
          </a:p>
          <a:p>
            <a:r>
              <a:rPr lang="cs-CZ" sz="2400" dirty="0"/>
              <a:t>Tento signál uslyšíte nejčastěji, a to zpravidla každou první středu v měsíci ve 12:00 hodin (kromě Olomouckého kraje 12:10)</a:t>
            </a:r>
          </a:p>
          <a:p>
            <a:r>
              <a:rPr lang="cs-CZ" sz="2400" dirty="0"/>
              <a:t>Hasiči tím pouze ověřují funkčnost systému varování a také slyšitelnost sirén</a:t>
            </a:r>
          </a:p>
          <a:p>
            <a:r>
              <a:rPr lang="cs-CZ" sz="2400" dirty="0"/>
              <a:t>Signál „Zkouška sirén“ je nepřerušovaný tón sirény po dobu 140 sekund.</a:t>
            </a:r>
          </a:p>
        </p:txBody>
      </p:sp>
      <p:pic>
        <p:nvPicPr>
          <p:cNvPr id="16386" name="Picture 2" descr="Zkouška sirén">
            <a:extLst>
              <a:ext uri="{FF2B5EF4-FFF2-40B4-BE49-F238E27FC236}">
                <a16:creationId xmlns:a16="http://schemas.microsoft.com/office/drawing/2014/main" id="{531D5621-3FE0-49AA-A1BA-1F690F6AE8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5120" y="2269442"/>
            <a:ext cx="4957638" cy="1933478"/>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16392">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36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B4B11-62BC-457D-B03B-2158FF6A3FF5}"/>
              </a:ext>
            </a:extLst>
          </p:cNvPr>
          <p:cNvSpPr>
            <a:spLocks noGrp="1"/>
          </p:cNvSpPr>
          <p:nvPr>
            <p:ph type="title"/>
          </p:nvPr>
        </p:nvSpPr>
        <p:spPr/>
        <p:txBody>
          <a:bodyPr/>
          <a:lstStyle/>
          <a:p>
            <a:r>
              <a:rPr lang="cs-CZ" dirty="0"/>
              <a:t>Pravidla provozu topidel</a:t>
            </a:r>
          </a:p>
        </p:txBody>
      </p:sp>
      <p:sp>
        <p:nvSpPr>
          <p:cNvPr id="3" name="Zástupný obsah 2">
            <a:extLst>
              <a:ext uri="{FF2B5EF4-FFF2-40B4-BE49-F238E27FC236}">
                <a16:creationId xmlns:a16="http://schemas.microsoft.com/office/drawing/2014/main" id="{3A1AA0EF-3618-4944-96DE-3F89D5BA3531}"/>
              </a:ext>
            </a:extLst>
          </p:cNvPr>
          <p:cNvSpPr>
            <a:spLocks noGrp="1"/>
          </p:cNvSpPr>
          <p:nvPr>
            <p:ph idx="1"/>
          </p:nvPr>
        </p:nvSpPr>
        <p:spPr>
          <a:xfrm>
            <a:off x="414338" y="1457325"/>
            <a:ext cx="10939462" cy="4719638"/>
          </a:xfrm>
        </p:spPr>
        <p:txBody>
          <a:bodyPr>
            <a:normAutofit/>
          </a:bodyPr>
          <a:lstStyle/>
          <a:p>
            <a:pPr marL="0" indent="0">
              <a:buNone/>
            </a:pPr>
            <a:r>
              <a:rPr lang="cs-CZ" sz="2400" b="0" i="0" u="none" strike="noStrike" baseline="0" dirty="0">
                <a:solidFill>
                  <a:srgbClr val="000000"/>
                </a:solidFill>
                <a:latin typeface="Times New Roman" panose="02020603050405020304" pitchFamily="18" charset="0"/>
              </a:rPr>
              <a:t>U spotřebičů na plynná, kapalná, pevná paliva zajistěte pravidelné kontroly a čištění spalinové cesty (komínu a kouřovodu) oprávněnou osobou oboru kominictví. </a:t>
            </a:r>
          </a:p>
          <a:p>
            <a:pPr marL="0" indent="0">
              <a:buNone/>
            </a:pPr>
            <a:endParaRPr lang="cs-CZ" dirty="0"/>
          </a:p>
        </p:txBody>
      </p:sp>
      <p:graphicFrame>
        <p:nvGraphicFramePr>
          <p:cNvPr id="6" name="Tabulka 5">
            <a:extLst>
              <a:ext uri="{FF2B5EF4-FFF2-40B4-BE49-F238E27FC236}">
                <a16:creationId xmlns:a16="http://schemas.microsoft.com/office/drawing/2014/main" id="{0F2E0406-00BA-4C38-B70E-5FBE7B26F7E4}"/>
              </a:ext>
            </a:extLst>
          </p:cNvPr>
          <p:cNvGraphicFramePr>
            <a:graphicFrameLocks noGrp="1"/>
          </p:cNvGraphicFramePr>
          <p:nvPr>
            <p:extLst>
              <p:ext uri="{D42A27DB-BD31-4B8C-83A1-F6EECF244321}">
                <p14:modId xmlns:p14="http://schemas.microsoft.com/office/powerpoint/2010/main" val="819943191"/>
              </p:ext>
            </p:extLst>
          </p:nvPr>
        </p:nvGraphicFramePr>
        <p:xfrm>
          <a:off x="838200" y="2652078"/>
          <a:ext cx="10515603" cy="3169920"/>
        </p:xfrm>
        <a:graphic>
          <a:graphicData uri="http://schemas.openxmlformats.org/drawingml/2006/table">
            <a:tbl>
              <a:tblPr/>
              <a:tblGrid>
                <a:gridCol w="1502229">
                  <a:extLst>
                    <a:ext uri="{9D8B030D-6E8A-4147-A177-3AD203B41FA5}">
                      <a16:colId xmlns:a16="http://schemas.microsoft.com/office/drawing/2014/main" val="3861211656"/>
                    </a:ext>
                  </a:extLst>
                </a:gridCol>
                <a:gridCol w="1502229">
                  <a:extLst>
                    <a:ext uri="{9D8B030D-6E8A-4147-A177-3AD203B41FA5}">
                      <a16:colId xmlns:a16="http://schemas.microsoft.com/office/drawing/2014/main" val="4194807164"/>
                    </a:ext>
                  </a:extLst>
                </a:gridCol>
                <a:gridCol w="1502229">
                  <a:extLst>
                    <a:ext uri="{9D8B030D-6E8A-4147-A177-3AD203B41FA5}">
                      <a16:colId xmlns:a16="http://schemas.microsoft.com/office/drawing/2014/main" val="4036294122"/>
                    </a:ext>
                  </a:extLst>
                </a:gridCol>
                <a:gridCol w="1502229">
                  <a:extLst>
                    <a:ext uri="{9D8B030D-6E8A-4147-A177-3AD203B41FA5}">
                      <a16:colId xmlns:a16="http://schemas.microsoft.com/office/drawing/2014/main" val="2008813997"/>
                    </a:ext>
                  </a:extLst>
                </a:gridCol>
                <a:gridCol w="1502229">
                  <a:extLst>
                    <a:ext uri="{9D8B030D-6E8A-4147-A177-3AD203B41FA5}">
                      <a16:colId xmlns:a16="http://schemas.microsoft.com/office/drawing/2014/main" val="2465807437"/>
                    </a:ext>
                  </a:extLst>
                </a:gridCol>
                <a:gridCol w="1502229">
                  <a:extLst>
                    <a:ext uri="{9D8B030D-6E8A-4147-A177-3AD203B41FA5}">
                      <a16:colId xmlns:a16="http://schemas.microsoft.com/office/drawing/2014/main" val="1776874100"/>
                    </a:ext>
                  </a:extLst>
                </a:gridCol>
                <a:gridCol w="1502229">
                  <a:extLst>
                    <a:ext uri="{9D8B030D-6E8A-4147-A177-3AD203B41FA5}">
                      <a16:colId xmlns:a16="http://schemas.microsoft.com/office/drawing/2014/main" val="1490109632"/>
                    </a:ext>
                  </a:extLst>
                </a:gridCol>
              </a:tblGrid>
              <a:tr h="299720">
                <a:tc rowSpan="3">
                  <a:txBody>
                    <a:bodyPr/>
                    <a:lstStyle/>
                    <a:p>
                      <a:pPr algn="ctr" fontAlgn="ctr"/>
                      <a:r>
                        <a:rPr lang="cs-CZ" sz="1800" dirty="0">
                          <a:effectLst/>
                        </a:rPr>
                        <a:t>Výkon připojeného spotřebiče paliv</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rowSpan="3">
                  <a:txBody>
                    <a:bodyPr/>
                    <a:lstStyle/>
                    <a:p>
                      <a:pPr algn="ctr" fontAlgn="ctr"/>
                      <a:r>
                        <a:rPr lang="cs-CZ" sz="1800" dirty="0">
                          <a:effectLst/>
                        </a:rPr>
                        <a:t>Činnost</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gridSpan="5">
                  <a:txBody>
                    <a:bodyPr/>
                    <a:lstStyle/>
                    <a:p>
                      <a:pPr algn="ctr" fontAlgn="ctr"/>
                      <a:r>
                        <a:rPr lang="cs-CZ" sz="1800">
                          <a:effectLst/>
                        </a:rPr>
                        <a:t>Druh paliva připojeného spotřebiče paliv</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09001145"/>
                  </a:ext>
                </a:extLst>
              </a:tr>
              <a:tr h="299720">
                <a:tc vMerge="1">
                  <a:txBody>
                    <a:bodyPr/>
                    <a:lstStyle/>
                    <a:p>
                      <a:endParaRPr lang="cs-CZ"/>
                    </a:p>
                  </a:txBody>
                  <a:tcPr/>
                </a:tc>
                <a:tc vMerge="1">
                  <a:txBody>
                    <a:bodyPr/>
                    <a:lstStyle/>
                    <a:p>
                      <a:endParaRPr lang="cs-CZ"/>
                    </a:p>
                  </a:txBody>
                  <a:tcPr/>
                </a:tc>
                <a:tc gridSpan="2">
                  <a:txBody>
                    <a:bodyPr/>
                    <a:lstStyle/>
                    <a:p>
                      <a:pPr algn="ctr" fontAlgn="ctr"/>
                      <a:r>
                        <a:rPr lang="cs-CZ" sz="1800" dirty="0">
                          <a:effectLst/>
                        </a:rPr>
                        <a:t>Pevné</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hMerge="1">
                  <a:txBody>
                    <a:bodyPr/>
                    <a:lstStyle/>
                    <a:p>
                      <a:endParaRPr lang="cs-CZ"/>
                    </a:p>
                  </a:txBody>
                  <a:tcPr/>
                </a:tc>
                <a:tc gridSpan="2">
                  <a:txBody>
                    <a:bodyPr/>
                    <a:lstStyle/>
                    <a:p>
                      <a:pPr algn="ctr" fontAlgn="ctr"/>
                      <a:r>
                        <a:rPr lang="cs-CZ" sz="1800">
                          <a:effectLst/>
                        </a:rPr>
                        <a:t>Kapalné</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hMerge="1">
                  <a:txBody>
                    <a:bodyPr/>
                    <a:lstStyle/>
                    <a:p>
                      <a:endParaRPr lang="cs-CZ"/>
                    </a:p>
                  </a:txBody>
                  <a:tcPr/>
                </a:tc>
                <a:tc rowSpan="2">
                  <a:txBody>
                    <a:bodyPr/>
                    <a:lstStyle/>
                    <a:p>
                      <a:pPr algn="ctr" fontAlgn="ctr"/>
                      <a:r>
                        <a:rPr lang="cs-CZ" sz="1800">
                          <a:effectLst/>
                        </a:rPr>
                        <a:t>Plynné</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extLst>
                  <a:ext uri="{0D108BD9-81ED-4DB2-BD59-A6C34878D82A}">
                    <a16:rowId xmlns:a16="http://schemas.microsoft.com/office/drawing/2014/main" val="847512734"/>
                  </a:ext>
                </a:extLst>
              </a:tr>
              <a:tr h="574040">
                <a:tc vMerge="1">
                  <a:txBody>
                    <a:bodyPr/>
                    <a:lstStyle/>
                    <a:p>
                      <a:endParaRPr lang="cs-CZ"/>
                    </a:p>
                  </a:txBody>
                  <a:tcPr/>
                </a:tc>
                <a:tc vMerge="1">
                  <a:txBody>
                    <a:bodyPr/>
                    <a:lstStyle/>
                    <a:p>
                      <a:endParaRPr lang="cs-CZ"/>
                    </a:p>
                  </a:txBody>
                  <a:tcPr/>
                </a:tc>
                <a:tc>
                  <a:txBody>
                    <a:bodyPr/>
                    <a:lstStyle/>
                    <a:p>
                      <a:pPr algn="ctr" fontAlgn="ctr"/>
                      <a:r>
                        <a:rPr lang="cs-CZ" sz="1800">
                          <a:effectLst/>
                        </a:rPr>
                        <a:t>Celoroční provoz</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ctr" fontAlgn="ctr"/>
                      <a:r>
                        <a:rPr lang="cs-CZ" sz="1800">
                          <a:effectLst/>
                        </a:rPr>
                        <a:t>Sezónní provoz</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ctr" fontAlgn="ctr"/>
                      <a:r>
                        <a:rPr lang="cs-CZ" sz="1800">
                          <a:effectLst/>
                        </a:rPr>
                        <a:t>Celoroční provoz</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ctr" fontAlgn="ctr"/>
                      <a:r>
                        <a:rPr lang="cs-CZ" sz="1800">
                          <a:effectLst/>
                        </a:rPr>
                        <a:t>Sezónní provoz</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vMerge="1">
                  <a:txBody>
                    <a:bodyPr/>
                    <a:lstStyle/>
                    <a:p>
                      <a:endParaRPr lang="cs-CZ"/>
                    </a:p>
                  </a:txBody>
                  <a:tcPr/>
                </a:tc>
                <a:extLst>
                  <a:ext uri="{0D108BD9-81ED-4DB2-BD59-A6C34878D82A}">
                    <a16:rowId xmlns:a16="http://schemas.microsoft.com/office/drawing/2014/main" val="4189552274"/>
                  </a:ext>
                </a:extLst>
              </a:tr>
              <a:tr h="574040">
                <a:tc rowSpan="2">
                  <a:txBody>
                    <a:bodyPr/>
                    <a:lstStyle/>
                    <a:p>
                      <a:pPr algn="ctr" fontAlgn="ctr"/>
                      <a:r>
                        <a:rPr lang="cs-CZ" sz="1800">
                          <a:effectLst/>
                        </a:rPr>
                        <a:t>do 50 kW včetně</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800" dirty="0">
                          <a:effectLst/>
                        </a:rPr>
                        <a:t>Čištění spalinové cesty</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800">
                          <a:effectLst/>
                        </a:rPr>
                        <a:t>3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800">
                          <a:effectLst/>
                        </a:rPr>
                        <a:t>2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800">
                          <a:effectLst/>
                        </a:rPr>
                        <a:t>2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800">
                          <a:effectLst/>
                        </a:rPr>
                        <a:t>1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800">
                          <a:effectLst/>
                        </a:rPr>
                        <a:t>1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2807284"/>
                  </a:ext>
                </a:extLst>
              </a:tr>
              <a:tr h="574040">
                <a:tc vMerge="1">
                  <a:txBody>
                    <a:bodyPr/>
                    <a:lstStyle/>
                    <a:p>
                      <a:endParaRPr lang="cs-CZ"/>
                    </a:p>
                  </a:txBody>
                  <a:tcPr/>
                </a:tc>
                <a:tc>
                  <a:txBody>
                    <a:bodyPr/>
                    <a:lstStyle/>
                    <a:p>
                      <a:pPr algn="ctr" fontAlgn="ctr"/>
                      <a:r>
                        <a:rPr lang="cs-CZ" sz="1800">
                          <a:effectLst/>
                        </a:rPr>
                        <a:t>Kontrola spalinové cesty</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cs-CZ" sz="1800" dirty="0">
                          <a:effectLst/>
                        </a:rPr>
                        <a:t>1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cs-CZ"/>
                    </a:p>
                  </a:txBody>
                  <a:tcPr/>
                </a:tc>
                <a:tc gridSpan="2">
                  <a:txBody>
                    <a:bodyPr/>
                    <a:lstStyle/>
                    <a:p>
                      <a:pPr algn="ctr" fontAlgn="ctr"/>
                      <a:r>
                        <a:rPr lang="cs-CZ" sz="1800">
                          <a:effectLst/>
                        </a:rPr>
                        <a:t>1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cs-CZ"/>
                    </a:p>
                  </a:txBody>
                  <a:tcPr/>
                </a:tc>
                <a:tc>
                  <a:txBody>
                    <a:bodyPr/>
                    <a:lstStyle/>
                    <a:p>
                      <a:pPr algn="ctr" fontAlgn="ctr"/>
                      <a:r>
                        <a:rPr lang="cs-CZ" sz="1800">
                          <a:effectLst/>
                        </a:rPr>
                        <a:t>1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7647368"/>
                  </a:ext>
                </a:extLst>
              </a:tr>
              <a:tr h="848360">
                <a:tc>
                  <a:txBody>
                    <a:bodyPr/>
                    <a:lstStyle/>
                    <a:p>
                      <a:pPr algn="ctr" fontAlgn="ctr"/>
                      <a:r>
                        <a:rPr lang="cs-CZ" sz="1800">
                          <a:effectLst/>
                        </a:rPr>
                        <a:t>nad 50 kW</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800">
                          <a:effectLst/>
                        </a:rPr>
                        <a:t>Čištění a kontrola spalinové cesty</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cs-CZ" sz="1800" dirty="0">
                          <a:effectLst/>
                        </a:rPr>
                        <a:t>2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cs-CZ"/>
                    </a:p>
                  </a:txBody>
                  <a:tcPr/>
                </a:tc>
                <a:tc gridSpan="2">
                  <a:txBody>
                    <a:bodyPr/>
                    <a:lstStyle/>
                    <a:p>
                      <a:pPr algn="ctr" fontAlgn="ctr"/>
                      <a:r>
                        <a:rPr lang="cs-CZ" sz="1800" dirty="0">
                          <a:effectLst/>
                        </a:rPr>
                        <a:t>1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cs-CZ"/>
                    </a:p>
                  </a:txBody>
                  <a:tcPr/>
                </a:tc>
                <a:tc>
                  <a:txBody>
                    <a:bodyPr/>
                    <a:lstStyle/>
                    <a:p>
                      <a:pPr algn="ctr" fontAlgn="ctr"/>
                      <a:r>
                        <a:rPr lang="cs-CZ" sz="1800" dirty="0">
                          <a:effectLst/>
                        </a:rPr>
                        <a:t>1 × za rok</a:t>
                      </a:r>
                    </a:p>
                  </a:txBody>
                  <a:tcPr marL="19050" marR="1905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85675763"/>
                  </a:ext>
                </a:extLst>
              </a:tr>
            </a:tbl>
          </a:graphicData>
        </a:graphic>
      </p:graphicFrame>
    </p:spTree>
    <p:extLst>
      <p:ext uri="{BB962C8B-B14F-4D97-AF65-F5344CB8AC3E}">
        <p14:creationId xmlns:p14="http://schemas.microsoft.com/office/powerpoint/2010/main" val="219319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5" name="Rectangle 1844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D17805-53D9-474A-B02E-555CE4CC302A}"/>
              </a:ext>
            </a:extLst>
          </p:cNvPr>
          <p:cNvSpPr>
            <a:spLocks noGrp="1"/>
          </p:cNvSpPr>
          <p:nvPr>
            <p:ph type="title"/>
          </p:nvPr>
        </p:nvSpPr>
        <p:spPr>
          <a:xfrm>
            <a:off x="1136396" y="878545"/>
            <a:ext cx="6230319" cy="1285106"/>
          </a:xfrm>
        </p:spPr>
        <p:txBody>
          <a:bodyPr anchor="t">
            <a:normAutofit/>
          </a:bodyPr>
          <a:lstStyle/>
          <a:p>
            <a:r>
              <a:rPr lang="cs-CZ" sz="4000"/>
              <a:t>Sirény</a:t>
            </a:r>
          </a:p>
        </p:txBody>
      </p:sp>
      <p:sp>
        <p:nvSpPr>
          <p:cNvPr id="3" name="Zástupný obsah 2">
            <a:extLst>
              <a:ext uri="{FF2B5EF4-FFF2-40B4-BE49-F238E27FC236}">
                <a16:creationId xmlns:a16="http://schemas.microsoft.com/office/drawing/2014/main" id="{41A80898-4EDE-458C-81CC-9BCF6CB24D48}"/>
              </a:ext>
            </a:extLst>
          </p:cNvPr>
          <p:cNvSpPr>
            <a:spLocks noGrp="1"/>
          </p:cNvSpPr>
          <p:nvPr>
            <p:ph idx="1"/>
          </p:nvPr>
        </p:nvSpPr>
        <p:spPr>
          <a:xfrm>
            <a:off x="555812" y="1685365"/>
            <a:ext cx="6810903" cy="4052827"/>
          </a:xfrm>
        </p:spPr>
        <p:txBody>
          <a:bodyPr>
            <a:normAutofit/>
          </a:bodyPr>
          <a:lstStyle/>
          <a:p>
            <a:pPr marL="0" indent="0">
              <a:buNone/>
            </a:pPr>
            <a:r>
              <a:rPr lang="cs-CZ" dirty="0"/>
              <a:t>POŽÁRNÍ POPLACH</a:t>
            </a:r>
          </a:p>
          <a:p>
            <a:r>
              <a:rPr lang="cs-CZ" sz="2400" dirty="0"/>
              <a:t>Tento signál slouží pouze ke svolání jednotek požární ochrany k výjezdu na zásah</a:t>
            </a:r>
          </a:p>
          <a:p>
            <a:r>
              <a:rPr lang="cs-CZ" sz="2400" dirty="0"/>
              <a:t>Signál „Požární poplach“ je 1x přerušený tón po dobu 60 sekund, u elektronické sirény napodobující zvuk trubky HÓ-ŘÍ, HÓ-ŘÍ.</a:t>
            </a:r>
          </a:p>
        </p:txBody>
      </p:sp>
      <p:pic>
        <p:nvPicPr>
          <p:cNvPr id="18438" name="Picture 6" descr="Signál požární poplach (elektronická siréna)">
            <a:extLst>
              <a:ext uri="{FF2B5EF4-FFF2-40B4-BE49-F238E27FC236}">
                <a16:creationId xmlns:a16="http://schemas.microsoft.com/office/drawing/2014/main" id="{B977141A-C7F4-4048-A6DB-0610183E8E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907" b="-3"/>
          <a:stretch/>
        </p:blipFill>
        <p:spPr bwMode="auto">
          <a:xfrm>
            <a:off x="7155975" y="426269"/>
            <a:ext cx="4298873" cy="2703297"/>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Signál požární poplach (elektrická siréna) ">
            <a:extLst>
              <a:ext uri="{FF2B5EF4-FFF2-40B4-BE49-F238E27FC236}">
                <a16:creationId xmlns:a16="http://schemas.microsoft.com/office/drawing/2014/main" id="{3A2006A2-DF6B-42BD-87F1-1FFED91806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1" r="5464" b="-5"/>
          <a:stretch/>
        </p:blipFill>
        <p:spPr bwMode="auto">
          <a:xfrm>
            <a:off x="7155975" y="2972529"/>
            <a:ext cx="4298873" cy="2703297"/>
          </a:xfrm>
          <a:prstGeom prst="rect">
            <a:avLst/>
          </a:prstGeom>
          <a:noFill/>
          <a:extLst>
            <a:ext uri="{909E8E84-426E-40DD-AFC4-6F175D3DCCD1}">
              <a14:hiddenFill xmlns:a14="http://schemas.microsoft.com/office/drawing/2010/main">
                <a:solidFill>
                  <a:srgbClr val="FFFFFF"/>
                </a:solidFill>
              </a14:hiddenFill>
            </a:ext>
          </a:extLst>
        </p:spPr>
      </p:pic>
      <p:sp>
        <p:nvSpPr>
          <p:cNvPr id="18447" name="Rectangle 1844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lumMod val="75000"/>
                </a:schemeClr>
              </a:gs>
              <a:gs pos="100000">
                <a:srgbClr val="000000"/>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9" name="Rectangle 1844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4038599" cy="456772"/>
          </a:xfrm>
          <a:prstGeom prst="rect">
            <a:avLst/>
          </a:prstGeom>
          <a:gradFill>
            <a:gsLst>
              <a:gs pos="0">
                <a:schemeClr val="accent1">
                  <a:lumMod val="5000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245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7" name="Rectangle 1946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D3FBC5E4-BF37-4A0E-9519-6666CEC8A99D}"/>
              </a:ext>
            </a:extLst>
          </p:cNvPr>
          <p:cNvSpPr>
            <a:spLocks noGrp="1"/>
          </p:cNvSpPr>
          <p:nvPr>
            <p:ph type="title"/>
          </p:nvPr>
        </p:nvSpPr>
        <p:spPr>
          <a:xfrm>
            <a:off x="643467" y="321735"/>
            <a:ext cx="10905066" cy="780210"/>
          </a:xfrm>
        </p:spPr>
        <p:txBody>
          <a:bodyPr>
            <a:normAutofit/>
          </a:bodyPr>
          <a:lstStyle/>
          <a:p>
            <a:r>
              <a:rPr lang="cs-CZ" sz="3600"/>
              <a:t>Sirény</a:t>
            </a:r>
          </a:p>
        </p:txBody>
      </p:sp>
      <p:sp>
        <p:nvSpPr>
          <p:cNvPr id="3" name="Zástupný obsah 2">
            <a:extLst>
              <a:ext uri="{FF2B5EF4-FFF2-40B4-BE49-F238E27FC236}">
                <a16:creationId xmlns:a16="http://schemas.microsoft.com/office/drawing/2014/main" id="{CF9D8FD2-F115-4CA6-BA2D-2506F6F74314}"/>
              </a:ext>
            </a:extLst>
          </p:cNvPr>
          <p:cNvSpPr>
            <a:spLocks noGrp="1"/>
          </p:cNvSpPr>
          <p:nvPr>
            <p:ph idx="1"/>
          </p:nvPr>
        </p:nvSpPr>
        <p:spPr>
          <a:xfrm>
            <a:off x="418737" y="1101944"/>
            <a:ext cx="5604816" cy="5689473"/>
          </a:xfrm>
        </p:spPr>
        <p:txBody>
          <a:bodyPr>
            <a:normAutofit fontScale="85000" lnSpcReduction="10000"/>
          </a:bodyPr>
          <a:lstStyle/>
          <a:p>
            <a:pPr marL="0" indent="0">
              <a:buNone/>
            </a:pPr>
            <a:r>
              <a:rPr lang="cs-CZ" dirty="0"/>
              <a:t>VŠEOBECNÁ VÝSTRAHA</a:t>
            </a:r>
          </a:p>
          <a:p>
            <a:r>
              <a:rPr lang="cs-CZ" sz="2600" dirty="0"/>
              <a:t>Tento signál neuslyšíte tak často, ale je ze všech tří nejdůležitější. Jedná se totiž o jediný varovný signál, který upozorní, že „se něco děje“ a je třeba rychle se dostat do bezpečí.</a:t>
            </a:r>
          </a:p>
          <a:p>
            <a:r>
              <a:rPr lang="cs-CZ" sz="2600" dirty="0"/>
              <a:t>Signál „Všeobecná výstraha“ je kolísavý tón po dobu 140 sekund (vlnovka) a může zaznít 3x po sobě.</a:t>
            </a:r>
          </a:p>
          <a:p>
            <a:r>
              <a:rPr lang="cs-CZ" sz="2600" dirty="0"/>
              <a:t>Po zaznění tohoto signálu musí bezodkladně následovat tzv. tísňová informace, kterou se obyvatelstvu sdělují údaje o bezprostředním nebezpečí vzniku nebo již nastalé mimořádné události a údaje o opatřeních k jeho ochraně.</a:t>
            </a:r>
          </a:p>
          <a:p>
            <a:r>
              <a:rPr lang="cs-CZ" sz="2600" dirty="0"/>
              <a:t>Tato informace je sdělována prostřednictvím elektronické sirény a místních informačních systémů, obecního rozhlasu a z hromadných informačních prostředků.</a:t>
            </a:r>
          </a:p>
        </p:txBody>
      </p:sp>
      <p:grpSp>
        <p:nvGrpSpPr>
          <p:cNvPr id="19469" name="Group 1946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470" name="Rectangle 1946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1" name="Isosceles Triangle 1947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462" name="Picture 6" descr="Varovný signál (elektronická siréna) ">
            <a:extLst>
              <a:ext uri="{FF2B5EF4-FFF2-40B4-BE49-F238E27FC236}">
                <a16:creationId xmlns:a16="http://schemas.microsoft.com/office/drawing/2014/main" id="{9530D0AB-F492-4C33-8F45-3D7BE54C8B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5366" y="1782982"/>
            <a:ext cx="4233116" cy="2116558"/>
          </a:xfrm>
          <a:prstGeom prst="rect">
            <a:avLst/>
          </a:prstGeom>
          <a:noFill/>
          <a:extLst>
            <a:ext uri="{909E8E84-426E-40DD-AFC4-6F175D3DCCD1}">
              <a14:hiddenFill xmlns:a14="http://schemas.microsoft.com/office/drawing/2010/main">
                <a:solidFill>
                  <a:srgbClr val="FFFFFF"/>
                </a:solidFill>
              </a14:hiddenFill>
            </a:ext>
          </a:extLst>
        </p:spPr>
      </p:pic>
      <p:grpSp>
        <p:nvGrpSpPr>
          <p:cNvPr id="19473" name="Group 194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9474" name="Isosceles Triangle 194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5" name="Rectangle 194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460" name="Picture 4" descr="Varovný signál(elektrická siréna) ">
            <a:extLst>
              <a:ext uri="{FF2B5EF4-FFF2-40B4-BE49-F238E27FC236}">
                <a16:creationId xmlns:a16="http://schemas.microsoft.com/office/drawing/2014/main" id="{E0289634-24FD-4B77-90B9-F9ADA3B8AA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68448" y="4060406"/>
            <a:ext cx="4506955" cy="208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6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06960D-D082-4A62-AD97-32B9B3168876}"/>
              </a:ext>
            </a:extLst>
          </p:cNvPr>
          <p:cNvSpPr>
            <a:spLocks noGrp="1"/>
          </p:cNvSpPr>
          <p:nvPr>
            <p:ph type="title"/>
          </p:nvPr>
        </p:nvSpPr>
        <p:spPr>
          <a:xfrm>
            <a:off x="1047620" y="191304"/>
            <a:ext cx="9688296" cy="672355"/>
          </a:xfrm>
        </p:spPr>
        <p:txBody>
          <a:bodyPr anchor="b">
            <a:normAutofit/>
          </a:bodyPr>
          <a:lstStyle/>
          <a:p>
            <a:r>
              <a:rPr lang="cs-CZ" sz="4000" dirty="0"/>
              <a:t>Sirény</a:t>
            </a:r>
          </a:p>
        </p:txBody>
      </p:sp>
      <p:sp>
        <p:nvSpPr>
          <p:cNvPr id="3" name="Zástupný obsah 2">
            <a:extLst>
              <a:ext uri="{FF2B5EF4-FFF2-40B4-BE49-F238E27FC236}">
                <a16:creationId xmlns:a16="http://schemas.microsoft.com/office/drawing/2014/main" id="{C7CECA5A-CDC9-4B91-82E4-82E2A1433F85}"/>
              </a:ext>
            </a:extLst>
          </p:cNvPr>
          <p:cNvSpPr>
            <a:spLocks noGrp="1"/>
          </p:cNvSpPr>
          <p:nvPr>
            <p:ph idx="1"/>
          </p:nvPr>
        </p:nvSpPr>
        <p:spPr>
          <a:xfrm>
            <a:off x="221942" y="863659"/>
            <a:ext cx="11780668" cy="5466120"/>
          </a:xfrm>
        </p:spPr>
        <p:txBody>
          <a:bodyPr anchor="t">
            <a:normAutofit fontScale="92500"/>
          </a:bodyPr>
          <a:lstStyle/>
          <a:p>
            <a:pPr marL="0" indent="0">
              <a:buNone/>
            </a:pPr>
            <a:r>
              <a:rPr lang="cs-CZ" sz="2400" dirty="0"/>
              <a:t>CO DĚLAT PO ZAZNĚNÍ VŠEOBECNÉ VÝSTRAHY</a:t>
            </a:r>
          </a:p>
          <a:p>
            <a:pPr marL="0" indent="0">
              <a:buNone/>
            </a:pPr>
            <a:r>
              <a:rPr lang="cs-CZ" sz="2400" dirty="0"/>
              <a:t>1. Najít úkryt</a:t>
            </a:r>
          </a:p>
          <a:p>
            <a:r>
              <a:rPr lang="cs-CZ" sz="2400" dirty="0"/>
              <a:t>Snažte se okamžitě najít úkryt v jakékoliv blízké budově</a:t>
            </a:r>
          </a:p>
          <a:p>
            <a:r>
              <a:rPr lang="cs-CZ" sz="2400" dirty="0"/>
              <a:t>Dejte přednost místnostem ve středu budovy bez oken, vyhněte se sklepním prostorám</a:t>
            </a:r>
          </a:p>
          <a:p>
            <a:r>
              <a:rPr lang="cs-CZ" sz="2400" dirty="0"/>
              <a:t>Pozor – v některých případech se do budov neukrývejte! V případě bezprostřední hrozby povodně najděte vhodné vyvýšené místo (kopec). Volné prostranství využijte např. při rozsáhlém lesním požáru, sesuvu půdy atp.</a:t>
            </a:r>
          </a:p>
          <a:p>
            <a:pPr marL="0" indent="0">
              <a:buNone/>
            </a:pPr>
            <a:r>
              <a:rPr lang="cs-CZ" sz="2400" dirty="0"/>
              <a:t>2. </a:t>
            </a:r>
            <a:r>
              <a:rPr lang="cs-CZ" sz="2400" dirty="0" err="1"/>
              <a:t>Zodolnit</a:t>
            </a:r>
            <a:r>
              <a:rPr lang="cs-CZ" sz="2400" dirty="0"/>
              <a:t> místo ukrytí</a:t>
            </a:r>
          </a:p>
          <a:p>
            <a:r>
              <a:rPr lang="cs-CZ" sz="2400" dirty="0"/>
              <a:t>Zejména v případě úniku nebezpečných látek zavřete dveře a okna, vypněte větrání či klimatizaci, ucpěte ventilační otvory a okenní rámy, utěsněte i otvor pod dveřmi do místnosti</a:t>
            </a:r>
          </a:p>
          <a:p>
            <a:pPr marL="0" indent="0">
              <a:buNone/>
            </a:pPr>
            <a:r>
              <a:rPr lang="cs-CZ" sz="2400" dirty="0"/>
              <a:t>3. Zjistit informace</a:t>
            </a:r>
          </a:p>
          <a:p>
            <a:r>
              <a:rPr lang="cs-CZ" sz="2400" dirty="0"/>
              <a:t>Snažte se zjistit, jaký druh nebezpečí hrozí</a:t>
            </a:r>
          </a:p>
          <a:p>
            <a:r>
              <a:rPr lang="cs-CZ" sz="2400" dirty="0"/>
              <a:t>V případě rozsáhlé mimořádné události se vše důležité dozvíte z televize (ČT) a rádia (Český rozhlas)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083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759BD28-D019-406C-BB94-9146536C757B}"/>
              </a:ext>
            </a:extLst>
          </p:cNvPr>
          <p:cNvSpPr>
            <a:spLocks noGrp="1"/>
          </p:cNvSpPr>
          <p:nvPr>
            <p:ph type="title"/>
          </p:nvPr>
        </p:nvSpPr>
        <p:spPr>
          <a:xfrm>
            <a:off x="640080" y="325369"/>
            <a:ext cx="4368602" cy="1956841"/>
          </a:xfrm>
        </p:spPr>
        <p:txBody>
          <a:bodyPr anchor="b">
            <a:normAutofit/>
          </a:bodyPr>
          <a:lstStyle/>
          <a:p>
            <a:r>
              <a:rPr lang="cs-CZ" sz="5400"/>
              <a:t>Evakuační zavazadlo</a:t>
            </a:r>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8E561A7A-A0BA-44ED-B733-7F8741FE0E5F}"/>
              </a:ext>
            </a:extLst>
          </p:cNvPr>
          <p:cNvSpPr>
            <a:spLocks noGrp="1"/>
          </p:cNvSpPr>
          <p:nvPr>
            <p:ph idx="1"/>
          </p:nvPr>
        </p:nvSpPr>
        <p:spPr>
          <a:xfrm>
            <a:off x="640080" y="2872899"/>
            <a:ext cx="4243589" cy="3320668"/>
          </a:xfrm>
        </p:spPr>
        <p:txBody>
          <a:bodyPr>
            <a:normAutofit/>
          </a:bodyPr>
          <a:lstStyle/>
          <a:p>
            <a:r>
              <a:rPr lang="cs-CZ" sz="2400" dirty="0"/>
              <a:t>Evakuační zavazadlo by mělo v ideálním případě obsahovat vše, co je nezbytné pro přežití při přechodném opuštění domova. Je dobré si uvědomit, že v mnohých situacích je to zároveň to jediné, co vám z domácnosti zůstane.</a:t>
            </a:r>
          </a:p>
          <a:p>
            <a:endParaRPr lang="cs-CZ" sz="2200" dirty="0"/>
          </a:p>
        </p:txBody>
      </p:sp>
      <p:pic>
        <p:nvPicPr>
          <p:cNvPr id="5122" name="Picture 2">
            <a:extLst>
              <a:ext uri="{FF2B5EF4-FFF2-40B4-BE49-F238E27FC236}">
                <a16:creationId xmlns:a16="http://schemas.microsoft.com/office/drawing/2014/main" id="{BD46D721-BFE2-4ABC-B7ED-D10C5DD17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23" r="1626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4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224C7-2A3D-4EF1-A994-5C06C68B7D8C}"/>
              </a:ext>
            </a:extLst>
          </p:cNvPr>
          <p:cNvSpPr>
            <a:spLocks noGrp="1"/>
          </p:cNvSpPr>
          <p:nvPr>
            <p:ph type="title"/>
          </p:nvPr>
        </p:nvSpPr>
        <p:spPr>
          <a:xfrm>
            <a:off x="433953" y="278969"/>
            <a:ext cx="10515600" cy="688760"/>
          </a:xfrm>
        </p:spPr>
        <p:txBody>
          <a:bodyPr>
            <a:normAutofit fontScale="90000"/>
          </a:bodyPr>
          <a:lstStyle/>
          <a:p>
            <a:r>
              <a:rPr lang="cs-CZ" dirty="0"/>
              <a:t>Evakuační zavazadlo</a:t>
            </a:r>
          </a:p>
        </p:txBody>
      </p:sp>
      <p:sp>
        <p:nvSpPr>
          <p:cNvPr id="3" name="Zástupný obsah 2">
            <a:extLst>
              <a:ext uri="{FF2B5EF4-FFF2-40B4-BE49-F238E27FC236}">
                <a16:creationId xmlns:a16="http://schemas.microsoft.com/office/drawing/2014/main" id="{D9083385-FB34-4A01-BC8A-C856D9126C14}"/>
              </a:ext>
            </a:extLst>
          </p:cNvPr>
          <p:cNvSpPr>
            <a:spLocks noGrp="1"/>
          </p:cNvSpPr>
          <p:nvPr>
            <p:ph idx="1"/>
          </p:nvPr>
        </p:nvSpPr>
        <p:spPr>
          <a:xfrm>
            <a:off x="433953" y="1185620"/>
            <a:ext cx="10919847" cy="5517398"/>
          </a:xfrm>
        </p:spPr>
        <p:txBody>
          <a:bodyPr>
            <a:normAutofit fontScale="85000" lnSpcReduction="20000"/>
          </a:bodyPr>
          <a:lstStyle/>
          <a:p>
            <a:pPr marL="0" indent="0" algn="l" fontAlgn="base">
              <a:buNone/>
            </a:pPr>
            <a:r>
              <a:rPr lang="cs-CZ" sz="3100" b="1" i="0" dirty="0">
                <a:solidFill>
                  <a:srgbClr val="000000"/>
                </a:solidFill>
                <a:effectLst/>
                <a:latin typeface="Helvetica Neue Bold"/>
              </a:rPr>
              <a:t>Jak balit evakuační zavazadlo?</a:t>
            </a:r>
          </a:p>
          <a:p>
            <a:pPr algn="l" fontAlgn="base"/>
            <a:r>
              <a:rPr lang="cs-CZ" b="0" i="0" dirty="0">
                <a:solidFill>
                  <a:srgbClr val="2D2D2D"/>
                </a:solidFill>
                <a:effectLst/>
                <a:latin typeface="Helvetica Neue"/>
              </a:rPr>
              <a:t>Samozřejmě ne při každé evakuaci je možné zabalit tolik věcí, kolik by člověk chtěl. Někdy to jde totiž velmi rychle. Pokud ale máte to „štěstí v neštěstí“, že o evakuaci víte alespoň pár desítek minut předem, </a:t>
            </a:r>
            <a:r>
              <a:rPr lang="cs-CZ" b="1" i="0" dirty="0">
                <a:solidFill>
                  <a:srgbClr val="2D2D2D"/>
                </a:solidFill>
                <a:effectLst/>
                <a:latin typeface="Helvetica Neue Bold"/>
              </a:rPr>
              <a:t>dejte si na zabalení co nejvíce záležet.</a:t>
            </a:r>
            <a:endParaRPr lang="cs-CZ" b="0" i="0" dirty="0">
              <a:solidFill>
                <a:srgbClr val="2D2D2D"/>
              </a:solidFill>
              <a:effectLst/>
              <a:latin typeface="Helvetica Neue"/>
            </a:endParaRPr>
          </a:p>
          <a:p>
            <a:pPr algn="l" fontAlgn="base"/>
            <a:r>
              <a:rPr lang="cs-CZ" b="0" i="0" dirty="0">
                <a:solidFill>
                  <a:srgbClr val="2D2D2D"/>
                </a:solidFill>
                <a:effectLst/>
                <a:latin typeface="Helvetica Neue"/>
              </a:rPr>
              <a:t>Obecně se však doporučuje, aby člověk měl věci, které by při evakuaci chtěl balit, snadno a rychle dostupné. Dokonce ve zcela ideálním případě by evakuační zavazadlo měl mít každý přichystané (alespoň částečně) doma trvale (ne vždy je na balení čas).</a:t>
            </a:r>
          </a:p>
          <a:p>
            <a:pPr algn="l" fontAlgn="base"/>
            <a:r>
              <a:rPr lang="cs-CZ" b="0" i="0" dirty="0">
                <a:solidFill>
                  <a:srgbClr val="2D2D2D"/>
                </a:solidFill>
                <a:effectLst/>
                <a:latin typeface="Helvetica Neue"/>
              </a:rPr>
              <a:t>Pro evakuační zavazadla platí </a:t>
            </a:r>
            <a:r>
              <a:rPr lang="cs-CZ" b="1" i="0" dirty="0">
                <a:solidFill>
                  <a:srgbClr val="2D2D2D"/>
                </a:solidFill>
                <a:effectLst/>
                <a:latin typeface="Helvetica Neue Bold"/>
              </a:rPr>
              <a:t>následující zásady:</a:t>
            </a:r>
            <a:endParaRPr lang="cs-CZ" b="0" i="0" dirty="0">
              <a:solidFill>
                <a:srgbClr val="2D2D2D"/>
              </a:solidFill>
              <a:effectLst/>
              <a:latin typeface="Helvetica Neue"/>
            </a:endParaRPr>
          </a:p>
          <a:p>
            <a:pPr lvl="1" fontAlgn="base"/>
            <a:r>
              <a:rPr lang="cs-CZ" sz="2600" b="0" i="0" dirty="0">
                <a:solidFill>
                  <a:srgbClr val="2D2D2D"/>
                </a:solidFill>
                <a:effectLst/>
                <a:latin typeface="inherit"/>
              </a:rPr>
              <a:t>Každá osoba domácnosti by měla mít vlastní zavazadlo</a:t>
            </a:r>
          </a:p>
          <a:p>
            <a:pPr lvl="1" fontAlgn="base"/>
            <a:r>
              <a:rPr lang="cs-CZ" sz="2600" b="0" i="0" dirty="0">
                <a:solidFill>
                  <a:srgbClr val="2D2D2D"/>
                </a:solidFill>
                <a:effectLst/>
                <a:latin typeface="inherit"/>
              </a:rPr>
              <a:t>Dospělí zavazadlo do 25 kg, děti do 10 kg</a:t>
            </a:r>
          </a:p>
          <a:p>
            <a:pPr lvl="1" fontAlgn="base"/>
            <a:r>
              <a:rPr lang="cs-CZ" sz="2600" b="0" i="0" dirty="0">
                <a:solidFill>
                  <a:srgbClr val="2D2D2D"/>
                </a:solidFill>
                <a:effectLst/>
                <a:latin typeface="inherit"/>
              </a:rPr>
              <a:t>Ideální jsou zavazadla, se kterými se dobře manipuluje (kufr na kolečkách, krosna, …)</a:t>
            </a:r>
          </a:p>
          <a:p>
            <a:pPr lvl="1" fontAlgn="base"/>
            <a:r>
              <a:rPr lang="cs-CZ" sz="2600" b="0" i="0" dirty="0">
                <a:solidFill>
                  <a:srgbClr val="2D2D2D"/>
                </a:solidFill>
                <a:effectLst/>
                <a:latin typeface="inherit"/>
              </a:rPr>
              <a:t>Zavazadlo by mělo být opatřeno vaším jménem a adresou</a:t>
            </a:r>
          </a:p>
          <a:p>
            <a:pPr lvl="1" fontAlgn="base"/>
            <a:r>
              <a:rPr lang="cs-CZ" sz="2600" b="0" i="0" dirty="0">
                <a:solidFill>
                  <a:srgbClr val="2D2D2D"/>
                </a:solidFill>
                <a:effectLst/>
                <a:latin typeface="inherit"/>
              </a:rPr>
              <a:t>Co nejlépe využijte celý prostor zavazadla (nacpat věci i do bot, atd.)</a:t>
            </a:r>
          </a:p>
          <a:p>
            <a:pPr algn="l" fontAlgn="base"/>
            <a:r>
              <a:rPr lang="cs-CZ" b="0" i="0" dirty="0">
                <a:solidFill>
                  <a:srgbClr val="2D2D2D"/>
                </a:solidFill>
                <a:effectLst/>
                <a:latin typeface="Helvetica Neue"/>
              </a:rPr>
              <a:t>Dobrou zprávou je ale to, že i pokud dorazíte do evakuačního střediska bez zavazadla, vyloženě strádat nebudete. Postaráno o vás bude. Vždy je ale pro vás i okolí lepší mít svoje věci.</a:t>
            </a:r>
          </a:p>
          <a:p>
            <a:endParaRPr lang="cs-CZ" dirty="0"/>
          </a:p>
        </p:txBody>
      </p:sp>
    </p:spTree>
    <p:extLst>
      <p:ext uri="{BB962C8B-B14F-4D97-AF65-F5344CB8AC3E}">
        <p14:creationId xmlns:p14="http://schemas.microsoft.com/office/powerpoint/2010/main" val="256031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C16BFA-B9A1-4CEC-BD12-35A55A3879FC}"/>
              </a:ext>
            </a:extLst>
          </p:cNvPr>
          <p:cNvSpPr>
            <a:spLocks noGrp="1"/>
          </p:cNvSpPr>
          <p:nvPr>
            <p:ph type="title"/>
          </p:nvPr>
        </p:nvSpPr>
        <p:spPr>
          <a:xfrm>
            <a:off x="402956" y="140401"/>
            <a:ext cx="10515600" cy="774000"/>
          </a:xfrm>
        </p:spPr>
        <p:txBody>
          <a:bodyPr/>
          <a:lstStyle/>
          <a:p>
            <a:r>
              <a:rPr lang="cs-CZ" dirty="0"/>
              <a:t>Evakuační zavazadlo</a:t>
            </a:r>
          </a:p>
        </p:txBody>
      </p:sp>
      <p:sp>
        <p:nvSpPr>
          <p:cNvPr id="3" name="Zástupný obsah 2">
            <a:extLst>
              <a:ext uri="{FF2B5EF4-FFF2-40B4-BE49-F238E27FC236}">
                <a16:creationId xmlns:a16="http://schemas.microsoft.com/office/drawing/2014/main" id="{5A3C9020-AEF6-42EF-B2DC-89495CB34CA3}"/>
              </a:ext>
            </a:extLst>
          </p:cNvPr>
          <p:cNvSpPr>
            <a:spLocks noGrp="1"/>
          </p:cNvSpPr>
          <p:nvPr>
            <p:ph idx="1"/>
          </p:nvPr>
        </p:nvSpPr>
        <p:spPr>
          <a:xfrm>
            <a:off x="240224" y="914402"/>
            <a:ext cx="11701220" cy="5803198"/>
          </a:xfrm>
        </p:spPr>
        <p:txBody>
          <a:bodyPr>
            <a:normAutofit fontScale="55000" lnSpcReduction="20000"/>
          </a:bodyPr>
          <a:lstStyle/>
          <a:p>
            <a:pPr marL="0" indent="0" algn="l" fontAlgn="base">
              <a:buNone/>
            </a:pPr>
            <a:r>
              <a:rPr lang="cs-CZ" sz="4000" b="1" i="0" dirty="0">
                <a:solidFill>
                  <a:srgbClr val="000000"/>
                </a:solidFill>
                <a:effectLst/>
                <a:latin typeface="Helvetica Neue Bold"/>
              </a:rPr>
              <a:t>Co všechno do evakuačního zavazadla patří?</a:t>
            </a:r>
          </a:p>
          <a:p>
            <a:pPr algn="l" fontAlgn="base"/>
            <a:r>
              <a:rPr lang="cs-CZ" sz="4000" b="0" i="0" dirty="0">
                <a:solidFill>
                  <a:srgbClr val="2D2D2D"/>
                </a:solidFill>
                <a:effectLst/>
                <a:latin typeface="Helvetica Neue"/>
              </a:rPr>
              <a:t>Nyní si sepíšeme seznam toho, co by evakuační zavazadlo mělo v ideálním případě obsahovat.</a:t>
            </a:r>
          </a:p>
          <a:p>
            <a:pPr algn="l" fontAlgn="base"/>
            <a:endParaRPr lang="cs-CZ" sz="4000" b="0" i="0" dirty="0">
              <a:solidFill>
                <a:srgbClr val="2D2D2D"/>
              </a:solidFill>
              <a:effectLst/>
              <a:latin typeface="Helvetica Neue"/>
            </a:endParaRPr>
          </a:p>
          <a:p>
            <a:pPr algn="l" fontAlgn="base"/>
            <a:r>
              <a:rPr lang="cs-CZ" sz="4000" b="1" i="0" dirty="0">
                <a:solidFill>
                  <a:srgbClr val="2D2D2D"/>
                </a:solidFill>
                <a:effectLst/>
                <a:latin typeface="Helvetica Neue Bold"/>
              </a:rPr>
              <a:t>1. Jídlo, pití a nádobí</a:t>
            </a:r>
            <a:endParaRPr lang="cs-CZ" sz="4000" b="0" i="0" dirty="0">
              <a:solidFill>
                <a:srgbClr val="2D2D2D"/>
              </a:solidFill>
              <a:effectLst/>
              <a:latin typeface="Helvetica Neue"/>
            </a:endParaRPr>
          </a:p>
          <a:p>
            <a:pPr algn="l" fontAlgn="base">
              <a:buFont typeface="Arial" panose="020B0604020202020204" pitchFamily="34" charset="0"/>
              <a:buChar char="•"/>
            </a:pPr>
            <a:r>
              <a:rPr lang="cs-CZ" sz="4000" b="0" i="0" dirty="0">
                <a:solidFill>
                  <a:srgbClr val="2D2D2D"/>
                </a:solidFill>
                <a:effectLst/>
                <a:latin typeface="inherit"/>
              </a:rPr>
              <a:t>Trvanlivé, kalorické a dobře zabalené potraviny na 3 dny</a:t>
            </a:r>
          </a:p>
          <a:p>
            <a:pPr algn="l" fontAlgn="base">
              <a:buFont typeface="Arial" panose="020B0604020202020204" pitchFamily="34" charset="0"/>
              <a:buChar char="•"/>
            </a:pPr>
            <a:r>
              <a:rPr lang="cs-CZ" sz="4000" b="0" i="0" dirty="0">
                <a:solidFill>
                  <a:srgbClr val="2D2D2D"/>
                </a:solidFill>
                <a:effectLst/>
                <a:latin typeface="inherit"/>
              </a:rPr>
              <a:t>Pitná voda</a:t>
            </a:r>
          </a:p>
          <a:p>
            <a:pPr algn="l" fontAlgn="base">
              <a:buFont typeface="Arial" panose="020B0604020202020204" pitchFamily="34" charset="0"/>
              <a:buChar char="•"/>
            </a:pPr>
            <a:r>
              <a:rPr lang="cs-CZ" sz="4000" b="0" i="0" dirty="0">
                <a:solidFill>
                  <a:srgbClr val="2D2D2D"/>
                </a:solidFill>
                <a:effectLst/>
                <a:latin typeface="inherit"/>
              </a:rPr>
              <a:t>Hrnek, miska, příbor, otvírák na konzervy</a:t>
            </a:r>
            <a:r>
              <a:rPr lang="cs-CZ" sz="4000" b="0" i="0" dirty="0">
                <a:solidFill>
                  <a:srgbClr val="2D2D2D"/>
                </a:solidFill>
                <a:effectLst/>
                <a:latin typeface="Helvetica Neue"/>
              </a:rPr>
              <a:t> </a:t>
            </a:r>
          </a:p>
          <a:p>
            <a:pPr algn="l" fontAlgn="base"/>
            <a:r>
              <a:rPr lang="cs-CZ" sz="4000" b="1" i="0" dirty="0">
                <a:solidFill>
                  <a:srgbClr val="2D2D2D"/>
                </a:solidFill>
                <a:effectLst/>
                <a:latin typeface="Helvetica Neue Bold"/>
              </a:rPr>
              <a:t>2. Léky a hygiena</a:t>
            </a:r>
            <a:endParaRPr lang="cs-CZ" sz="4000" b="0" i="0" dirty="0">
              <a:solidFill>
                <a:srgbClr val="2D2D2D"/>
              </a:solidFill>
              <a:effectLst/>
              <a:latin typeface="Helvetica Neue"/>
            </a:endParaRPr>
          </a:p>
          <a:p>
            <a:pPr algn="l" fontAlgn="base">
              <a:buFont typeface="Arial" panose="020B0604020202020204" pitchFamily="34" charset="0"/>
              <a:buChar char="•"/>
            </a:pPr>
            <a:r>
              <a:rPr lang="cs-CZ" sz="4000" b="0" i="0" dirty="0">
                <a:solidFill>
                  <a:srgbClr val="2D2D2D"/>
                </a:solidFill>
                <a:effectLst/>
                <a:latin typeface="inherit"/>
              </a:rPr>
              <a:t>Pravidelně užívané léky + léky proti bolesti, horečce</a:t>
            </a:r>
          </a:p>
          <a:p>
            <a:pPr algn="l" fontAlgn="base">
              <a:buFont typeface="Arial" panose="020B0604020202020204" pitchFamily="34" charset="0"/>
              <a:buChar char="•"/>
            </a:pPr>
            <a:r>
              <a:rPr lang="cs-CZ" sz="4000" b="0" i="0" dirty="0">
                <a:solidFill>
                  <a:srgbClr val="2D2D2D"/>
                </a:solidFill>
                <a:effectLst/>
                <a:latin typeface="inherit"/>
              </a:rPr>
              <a:t>Mýdlo + šampon, pasta na zuby, kartáček, ručník, toaletní papír, kapesníky</a:t>
            </a:r>
            <a:endParaRPr lang="cs-CZ" sz="4000" b="0" i="0" dirty="0">
              <a:solidFill>
                <a:srgbClr val="2D2D2D"/>
              </a:solidFill>
              <a:effectLst/>
              <a:latin typeface="Helvetica Neue"/>
            </a:endParaRPr>
          </a:p>
          <a:p>
            <a:pPr algn="l" fontAlgn="base"/>
            <a:r>
              <a:rPr lang="cs-CZ" sz="4000" b="1" i="0" dirty="0">
                <a:solidFill>
                  <a:srgbClr val="2D2D2D"/>
                </a:solidFill>
                <a:effectLst/>
                <a:latin typeface="Helvetica Neue Bold"/>
              </a:rPr>
              <a:t>3. Oblečení</a:t>
            </a:r>
            <a:endParaRPr lang="cs-CZ" sz="4000" b="0" i="0" dirty="0">
              <a:solidFill>
                <a:srgbClr val="2D2D2D"/>
              </a:solidFill>
              <a:effectLst/>
              <a:latin typeface="Helvetica Neue"/>
            </a:endParaRPr>
          </a:p>
          <a:p>
            <a:pPr algn="l" fontAlgn="base">
              <a:buFont typeface="Arial" panose="020B0604020202020204" pitchFamily="34" charset="0"/>
              <a:buChar char="•"/>
            </a:pPr>
            <a:r>
              <a:rPr lang="cs-CZ" sz="4000" b="0" i="0" dirty="0">
                <a:solidFill>
                  <a:srgbClr val="2D2D2D"/>
                </a:solidFill>
                <a:effectLst/>
                <a:latin typeface="inherit"/>
              </a:rPr>
              <a:t>Náhradní prádlo na 3 dny</a:t>
            </a:r>
          </a:p>
          <a:p>
            <a:pPr algn="l" fontAlgn="base">
              <a:buFont typeface="Arial" panose="020B0604020202020204" pitchFamily="34" charset="0"/>
              <a:buChar char="•"/>
            </a:pPr>
            <a:r>
              <a:rPr lang="cs-CZ" sz="4000" b="0" i="0" dirty="0">
                <a:solidFill>
                  <a:srgbClr val="2D2D2D"/>
                </a:solidFill>
                <a:effectLst/>
                <a:latin typeface="inherit"/>
              </a:rPr>
              <a:t>Náhradní oblečení a obuv odpovídající ročnímu období</a:t>
            </a:r>
          </a:p>
          <a:p>
            <a:pPr algn="l" fontAlgn="base">
              <a:buFont typeface="Arial" panose="020B0604020202020204" pitchFamily="34" charset="0"/>
              <a:buChar char="•"/>
            </a:pPr>
            <a:r>
              <a:rPr lang="cs-CZ" sz="4000" b="0" i="0" dirty="0">
                <a:solidFill>
                  <a:srgbClr val="2D2D2D"/>
                </a:solidFill>
                <a:effectLst/>
                <a:latin typeface="inherit"/>
              </a:rPr>
              <a:t>Teplá mikina/bunda navíc</a:t>
            </a:r>
          </a:p>
          <a:p>
            <a:pPr algn="l" fontAlgn="base">
              <a:buFont typeface="Arial" panose="020B0604020202020204" pitchFamily="34" charset="0"/>
              <a:buChar char="•"/>
            </a:pPr>
            <a:r>
              <a:rPr lang="cs-CZ" sz="4000" b="0" i="0" dirty="0">
                <a:solidFill>
                  <a:srgbClr val="2D2D2D"/>
                </a:solidFill>
                <a:effectLst/>
                <a:latin typeface="inherit"/>
              </a:rPr>
              <a:t>Pláštěnka</a:t>
            </a:r>
            <a:endParaRPr lang="cs-CZ" sz="4000" b="0" i="0" dirty="0">
              <a:solidFill>
                <a:srgbClr val="2D2D2D"/>
              </a:solidFill>
              <a:effectLst/>
              <a:latin typeface="Helvetica Neue"/>
            </a:endParaRPr>
          </a:p>
          <a:p>
            <a:endParaRPr lang="cs-CZ" dirty="0"/>
          </a:p>
        </p:txBody>
      </p:sp>
      <p:pic>
        <p:nvPicPr>
          <p:cNvPr id="6146" name="Picture 2" descr="ev10">
            <a:extLst>
              <a:ext uri="{FF2B5EF4-FFF2-40B4-BE49-F238E27FC236}">
                <a16:creationId xmlns:a16="http://schemas.microsoft.com/office/drawing/2014/main" id="{46371F6D-3FEB-4A53-807D-43B524636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362" y="1597211"/>
            <a:ext cx="4156014" cy="277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70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65A151-3DFB-4ECF-8DF9-1F20823610AE}"/>
              </a:ext>
            </a:extLst>
          </p:cNvPr>
          <p:cNvSpPr>
            <a:spLocks noGrp="1"/>
          </p:cNvSpPr>
          <p:nvPr>
            <p:ph type="title"/>
          </p:nvPr>
        </p:nvSpPr>
        <p:spPr>
          <a:xfrm>
            <a:off x="838200" y="365126"/>
            <a:ext cx="10515600" cy="845110"/>
          </a:xfrm>
        </p:spPr>
        <p:txBody>
          <a:bodyPr/>
          <a:lstStyle/>
          <a:p>
            <a:r>
              <a:rPr lang="cs-CZ" dirty="0"/>
              <a:t>Evakuační zavazadlo</a:t>
            </a:r>
          </a:p>
        </p:txBody>
      </p:sp>
      <p:sp>
        <p:nvSpPr>
          <p:cNvPr id="3" name="Zástupný obsah 2">
            <a:extLst>
              <a:ext uri="{FF2B5EF4-FFF2-40B4-BE49-F238E27FC236}">
                <a16:creationId xmlns:a16="http://schemas.microsoft.com/office/drawing/2014/main" id="{2D6947C5-C8D5-4902-8D99-8EA10755C70C}"/>
              </a:ext>
            </a:extLst>
          </p:cNvPr>
          <p:cNvSpPr>
            <a:spLocks noGrp="1"/>
          </p:cNvSpPr>
          <p:nvPr>
            <p:ph idx="1"/>
          </p:nvPr>
        </p:nvSpPr>
        <p:spPr>
          <a:xfrm>
            <a:off x="259976" y="1147482"/>
            <a:ext cx="8086165" cy="5345392"/>
          </a:xfrm>
        </p:spPr>
        <p:txBody>
          <a:bodyPr>
            <a:normAutofit fontScale="92500" lnSpcReduction="20000"/>
          </a:bodyPr>
          <a:lstStyle/>
          <a:p>
            <a:pPr algn="l" fontAlgn="base"/>
            <a:r>
              <a:rPr lang="cs-CZ" sz="2600" b="1" i="0" dirty="0">
                <a:solidFill>
                  <a:srgbClr val="2D2D2D"/>
                </a:solidFill>
                <a:effectLst/>
                <a:latin typeface="Helvetica Neue Bold"/>
              </a:rPr>
              <a:t>4. Cennosti, doklady, dokumenty</a:t>
            </a:r>
            <a:endParaRPr lang="cs-CZ" sz="2600" b="0" i="0" dirty="0">
              <a:solidFill>
                <a:srgbClr val="2D2D2D"/>
              </a:solidFill>
              <a:effectLst/>
              <a:latin typeface="Helvetica Neue"/>
            </a:endParaRPr>
          </a:p>
          <a:p>
            <a:pPr algn="l" fontAlgn="base">
              <a:buFont typeface="Arial" panose="020B0604020202020204" pitchFamily="34" charset="0"/>
              <a:buChar char="•"/>
            </a:pPr>
            <a:r>
              <a:rPr lang="cs-CZ" sz="2600" b="0" i="0" dirty="0">
                <a:solidFill>
                  <a:srgbClr val="2D2D2D"/>
                </a:solidFill>
                <a:effectLst/>
                <a:latin typeface="inherit"/>
              </a:rPr>
              <a:t>Peníze, platební karty, klíče, mobil + nabíječka, případně cenné šperky</a:t>
            </a:r>
          </a:p>
          <a:p>
            <a:pPr algn="l" fontAlgn="base">
              <a:buFont typeface="Arial" panose="020B0604020202020204" pitchFamily="34" charset="0"/>
              <a:buChar char="•"/>
            </a:pPr>
            <a:r>
              <a:rPr lang="cs-CZ" sz="2600" b="0" i="0" dirty="0">
                <a:solidFill>
                  <a:srgbClr val="2D2D2D"/>
                </a:solidFill>
                <a:effectLst/>
                <a:latin typeface="inherit"/>
              </a:rPr>
              <a:t>Občanský průkaz, karta zdravotní pojišťovny, pas</a:t>
            </a:r>
          </a:p>
          <a:p>
            <a:pPr algn="l" fontAlgn="base">
              <a:buFont typeface="Arial" panose="020B0604020202020204" pitchFamily="34" charset="0"/>
              <a:buChar char="•"/>
            </a:pPr>
            <a:r>
              <a:rPr lang="cs-CZ" sz="2600" b="0" i="0" dirty="0">
                <a:solidFill>
                  <a:srgbClr val="2D2D2D"/>
                </a:solidFill>
                <a:effectLst/>
                <a:latin typeface="inherit"/>
              </a:rPr>
              <a:t>Rodný list, oddací list, pojistné smlouvy, další smlouvy, akcie, …</a:t>
            </a:r>
            <a:endParaRPr lang="cs-CZ" sz="2600" b="0" i="0" dirty="0">
              <a:solidFill>
                <a:srgbClr val="2D2D2D"/>
              </a:solidFill>
              <a:effectLst/>
              <a:latin typeface="Helvetica Neue"/>
            </a:endParaRPr>
          </a:p>
          <a:p>
            <a:pPr algn="l" fontAlgn="base"/>
            <a:r>
              <a:rPr lang="cs-CZ" sz="2600" b="1" i="0" dirty="0">
                <a:solidFill>
                  <a:srgbClr val="2D2D2D"/>
                </a:solidFill>
                <a:effectLst/>
                <a:latin typeface="Helvetica Neue Bold"/>
              </a:rPr>
              <a:t>5. Přístroje a zábava</a:t>
            </a:r>
            <a:endParaRPr lang="cs-CZ" sz="2600" b="0" i="0" dirty="0">
              <a:solidFill>
                <a:srgbClr val="2D2D2D"/>
              </a:solidFill>
              <a:effectLst/>
              <a:latin typeface="Helvetica Neue"/>
            </a:endParaRPr>
          </a:p>
          <a:p>
            <a:pPr algn="l" fontAlgn="base">
              <a:buFont typeface="Arial" panose="020B0604020202020204" pitchFamily="34" charset="0"/>
              <a:buChar char="•"/>
            </a:pPr>
            <a:r>
              <a:rPr lang="cs-CZ" sz="2600" b="0" i="0" dirty="0">
                <a:solidFill>
                  <a:srgbClr val="2D2D2D"/>
                </a:solidFill>
                <a:effectLst/>
                <a:latin typeface="inherit"/>
              </a:rPr>
              <a:t>Baterka, FM rádio (stačí na mobilu) či internet pro zjišťování aktualit, zavírací nůž, šitíčko, psací potřeby, zápalky</a:t>
            </a:r>
          </a:p>
          <a:p>
            <a:pPr algn="l" fontAlgn="base">
              <a:buFont typeface="Arial" panose="020B0604020202020204" pitchFamily="34" charset="0"/>
              <a:buChar char="•"/>
            </a:pPr>
            <a:r>
              <a:rPr lang="cs-CZ" sz="2600" b="0" i="0" dirty="0">
                <a:solidFill>
                  <a:srgbClr val="2D2D2D"/>
                </a:solidFill>
                <a:effectLst/>
                <a:latin typeface="inherit"/>
              </a:rPr>
              <a:t>Kniha, hračky pro děti</a:t>
            </a:r>
            <a:endParaRPr lang="cs-CZ" sz="2600" b="0" i="0" dirty="0">
              <a:solidFill>
                <a:srgbClr val="2D2D2D"/>
              </a:solidFill>
              <a:effectLst/>
              <a:latin typeface="Helvetica Neue"/>
            </a:endParaRPr>
          </a:p>
          <a:p>
            <a:pPr algn="l" fontAlgn="base"/>
            <a:r>
              <a:rPr lang="cs-CZ" sz="2600" b="1" i="0" dirty="0">
                <a:solidFill>
                  <a:srgbClr val="2D2D2D"/>
                </a:solidFill>
                <a:effectLst/>
                <a:latin typeface="Helvetica Neue Bold"/>
              </a:rPr>
              <a:t>6. Věci pro přenocování</a:t>
            </a:r>
            <a:endParaRPr lang="cs-CZ" sz="2600" b="0" i="0" dirty="0">
              <a:solidFill>
                <a:srgbClr val="2D2D2D"/>
              </a:solidFill>
              <a:effectLst/>
              <a:latin typeface="Helvetica Neue"/>
            </a:endParaRPr>
          </a:p>
          <a:p>
            <a:pPr algn="l" fontAlgn="base">
              <a:buFont typeface="Arial" panose="020B0604020202020204" pitchFamily="34" charset="0"/>
              <a:buChar char="•"/>
            </a:pPr>
            <a:r>
              <a:rPr lang="cs-CZ" sz="2600" b="0" i="0" dirty="0">
                <a:solidFill>
                  <a:srgbClr val="2D2D2D"/>
                </a:solidFill>
                <a:effectLst/>
                <a:latin typeface="inherit"/>
              </a:rPr>
              <a:t>Spací pytel, karimatka či izolační podložka</a:t>
            </a:r>
            <a:endParaRPr lang="cs-CZ" sz="2600" b="0" i="0" dirty="0">
              <a:solidFill>
                <a:srgbClr val="2D2D2D"/>
              </a:solidFill>
              <a:effectLst/>
              <a:latin typeface="Helvetica Neue"/>
            </a:endParaRPr>
          </a:p>
          <a:p>
            <a:pPr algn="l" fontAlgn="base"/>
            <a:r>
              <a:rPr lang="cs-CZ" sz="2600" b="1" i="0" dirty="0">
                <a:solidFill>
                  <a:srgbClr val="2D2D2D"/>
                </a:solidFill>
                <a:effectLst/>
                <a:latin typeface="Helvetica Neue Bold"/>
              </a:rPr>
              <a:t>7. Věci pro domácí zvíře</a:t>
            </a:r>
            <a:endParaRPr lang="cs-CZ" sz="2600" b="0" i="0" dirty="0">
              <a:solidFill>
                <a:srgbClr val="2D2D2D"/>
              </a:solidFill>
              <a:effectLst/>
              <a:latin typeface="Helvetica Neue"/>
            </a:endParaRPr>
          </a:p>
          <a:p>
            <a:pPr algn="l" fontAlgn="base">
              <a:buFont typeface="Arial" panose="020B0604020202020204" pitchFamily="34" charset="0"/>
              <a:buChar char="•"/>
            </a:pPr>
            <a:r>
              <a:rPr lang="cs-CZ" sz="2600" b="0" i="0" dirty="0">
                <a:solidFill>
                  <a:srgbClr val="2D2D2D"/>
                </a:solidFill>
                <a:effectLst/>
                <a:latin typeface="inherit"/>
              </a:rPr>
              <a:t>Krmivo, misky, deka/klec/nádoba, vodítko, zdravotní/očkovací průkaz, …</a:t>
            </a:r>
          </a:p>
          <a:p>
            <a:endParaRPr lang="cs-CZ" dirty="0"/>
          </a:p>
        </p:txBody>
      </p:sp>
      <p:pic>
        <p:nvPicPr>
          <p:cNvPr id="7170" name="Picture 2" descr="Evakuační zavazadlo/a | At Last">
            <a:extLst>
              <a:ext uri="{FF2B5EF4-FFF2-40B4-BE49-F238E27FC236}">
                <a16:creationId xmlns:a16="http://schemas.microsoft.com/office/drawing/2014/main" id="{07C934CE-C01E-47EE-8CDD-4C2617F76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112" y="365126"/>
            <a:ext cx="3661240" cy="24408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vakuacni_zavaz">
            <a:extLst>
              <a:ext uri="{FF2B5EF4-FFF2-40B4-BE49-F238E27FC236}">
                <a16:creationId xmlns:a16="http://schemas.microsoft.com/office/drawing/2014/main" id="{F13F161D-4AF9-49BA-9C1E-E8433ED20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141" y="3429000"/>
            <a:ext cx="3685511" cy="276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231C358-28CC-41EE-B736-0BABB0BE9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343" y="3021106"/>
            <a:ext cx="4950127" cy="3415587"/>
          </a:xfrm>
          <a:custGeom>
            <a:avLst/>
            <a:gdLst/>
            <a:ahLst/>
            <a:cxnLst/>
            <a:rect l="l" t="t" r="r" b="b"/>
            <a:pathLst>
              <a:path w="5017317" h="5380277">
                <a:moveTo>
                  <a:pt x="0" y="0"/>
                </a:moveTo>
                <a:lnTo>
                  <a:pt x="5017317" y="0"/>
                </a:lnTo>
                <a:lnTo>
                  <a:pt x="5017317" y="5380277"/>
                </a:lnTo>
                <a:lnTo>
                  <a:pt x="0" y="5380277"/>
                </a:lnTo>
                <a:close/>
              </a:path>
            </a:pathLst>
          </a:custGeom>
        </p:spPr>
      </p:pic>
      <p:sp>
        <p:nvSpPr>
          <p:cNvPr id="2" name="Obdélník 1">
            <a:extLst>
              <a:ext uri="{FF2B5EF4-FFF2-40B4-BE49-F238E27FC236}">
                <a16:creationId xmlns:a16="http://schemas.microsoft.com/office/drawing/2014/main" id="{27E8C75C-9DED-4188-A777-FD2B8818E536}"/>
              </a:ext>
            </a:extLst>
          </p:cNvPr>
          <p:cNvSpPr/>
          <p:nvPr/>
        </p:nvSpPr>
        <p:spPr>
          <a:xfrm rot="20129356">
            <a:off x="-75622" y="2111997"/>
            <a:ext cx="8738249" cy="923330"/>
          </a:xfrm>
          <a:prstGeom prst="rect">
            <a:avLst/>
          </a:prstGeom>
          <a:noFill/>
        </p:spPr>
        <p:txBody>
          <a:bodyPr wrap="square" lIns="91440" tIns="45720" rIns="91440" bIns="45720">
            <a:spAutoFit/>
          </a:bodyPr>
          <a:lstStyle/>
          <a:p>
            <a:pPr algn="ctr"/>
            <a:r>
              <a:rPr lang="cs-CZ"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Je čas na vaše dotazy…..</a:t>
            </a:r>
            <a:endParaRPr lang="cs-CZ"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Obrázek 2">
            <a:extLst>
              <a:ext uri="{FF2B5EF4-FFF2-40B4-BE49-F238E27FC236}">
                <a16:creationId xmlns:a16="http://schemas.microsoft.com/office/drawing/2014/main" id="{36A9295E-EDB3-4C72-96E9-E8FF1BCAD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339" y="165019"/>
            <a:ext cx="2698693" cy="2380957"/>
          </a:xfrm>
          <a:prstGeom prst="rect">
            <a:avLst/>
          </a:prstGeom>
          <a:noFill/>
          <a:ln>
            <a:noFill/>
          </a:ln>
        </p:spPr>
      </p:pic>
      <p:sp>
        <p:nvSpPr>
          <p:cNvPr id="4" name="Obdélník 3">
            <a:extLst>
              <a:ext uri="{FF2B5EF4-FFF2-40B4-BE49-F238E27FC236}">
                <a16:creationId xmlns:a16="http://schemas.microsoft.com/office/drawing/2014/main" id="{EB7871D1-8EE1-416F-BECE-934D91462308}"/>
              </a:ext>
            </a:extLst>
          </p:cNvPr>
          <p:cNvSpPr/>
          <p:nvPr/>
        </p:nvSpPr>
        <p:spPr>
          <a:xfrm rot="20129356">
            <a:off x="2334059" y="2967335"/>
            <a:ext cx="8738249" cy="923330"/>
          </a:xfrm>
          <a:prstGeom prst="rect">
            <a:avLst/>
          </a:prstGeom>
          <a:noFill/>
        </p:spPr>
        <p:txBody>
          <a:bodyPr wrap="square" lIns="91440" tIns="45720" rIns="91440" bIns="45720">
            <a:spAutoFit/>
          </a:bodyPr>
          <a:lstStyle/>
          <a:p>
            <a:pPr algn="ctr"/>
            <a:r>
              <a:rPr lang="cs-CZ"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Děkuji za pozornost</a:t>
            </a:r>
            <a:endParaRPr lang="cs-CZ"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3456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8719F6-05E8-46AB-A8CA-AC86E5CED336}"/>
              </a:ext>
            </a:extLst>
          </p:cNvPr>
          <p:cNvSpPr>
            <a:spLocks noGrp="1"/>
          </p:cNvSpPr>
          <p:nvPr>
            <p:ph type="title"/>
          </p:nvPr>
        </p:nvSpPr>
        <p:spPr/>
        <p:txBody>
          <a:bodyPr/>
          <a:lstStyle/>
          <a:p>
            <a:r>
              <a:rPr lang="cs-CZ" dirty="0"/>
              <a:t>Pravidla provozu topidel</a:t>
            </a:r>
          </a:p>
        </p:txBody>
      </p:sp>
      <p:sp>
        <p:nvSpPr>
          <p:cNvPr id="3" name="Zástupný obsah 2">
            <a:extLst>
              <a:ext uri="{FF2B5EF4-FFF2-40B4-BE49-F238E27FC236}">
                <a16:creationId xmlns:a16="http://schemas.microsoft.com/office/drawing/2014/main" id="{DB4D8F5E-EDA8-4068-853D-8107CD568DB1}"/>
              </a:ext>
            </a:extLst>
          </p:cNvPr>
          <p:cNvSpPr>
            <a:spLocks noGrp="1"/>
          </p:cNvSpPr>
          <p:nvPr>
            <p:ph idx="1"/>
          </p:nvPr>
        </p:nvSpPr>
        <p:spPr>
          <a:xfrm>
            <a:off x="221455" y="1385888"/>
            <a:ext cx="11530013" cy="5207793"/>
          </a:xfrm>
        </p:spPr>
        <p:txBody>
          <a:bodyPr>
            <a:normAutofit fontScale="92500"/>
          </a:bodyPr>
          <a:lstStyle/>
          <a:p>
            <a:r>
              <a:rPr lang="cs-CZ" sz="2400" b="0" i="0" u="none" strike="noStrike" baseline="0" dirty="0">
                <a:solidFill>
                  <a:srgbClr val="000000"/>
                </a:solidFill>
                <a:latin typeface="Times New Roman" panose="02020603050405020304" pitchFamily="18" charset="0"/>
              </a:rPr>
              <a:t>Sezónní provoz - provoz nepřesahuje v součtu 6 měsíců v kalendářním roce. </a:t>
            </a:r>
          </a:p>
          <a:p>
            <a:r>
              <a:rPr lang="cs-CZ" sz="2400" b="0" i="0" u="none" strike="noStrike" baseline="0" dirty="0">
                <a:solidFill>
                  <a:srgbClr val="000000"/>
                </a:solidFill>
                <a:latin typeface="Times New Roman" panose="02020603050405020304" pitchFamily="18" charset="0"/>
              </a:rPr>
              <a:t>Stavba pro rodinnou rekreaci - kontrola a čištění spalinové cesty min. 1x za rok. </a:t>
            </a:r>
          </a:p>
          <a:p>
            <a:r>
              <a:rPr lang="cs-CZ" sz="2400" b="0" i="0" u="none" strike="noStrike" baseline="0" dirty="0">
                <a:solidFill>
                  <a:srgbClr val="000000"/>
                </a:solidFill>
                <a:latin typeface="Times New Roman" panose="02020603050405020304" pitchFamily="18" charset="0"/>
              </a:rPr>
              <a:t>Jednovrstvý (</a:t>
            </a:r>
            <a:r>
              <a:rPr lang="cs-CZ" sz="2400" b="0" i="0" u="none" strike="noStrike" baseline="0" dirty="0" err="1">
                <a:solidFill>
                  <a:srgbClr val="000000"/>
                </a:solidFill>
                <a:latin typeface="Times New Roman" panose="02020603050405020304" pitchFamily="18" charset="0"/>
              </a:rPr>
              <a:t>nevyvložkovaný</a:t>
            </a:r>
            <a:r>
              <a:rPr lang="cs-CZ" sz="2400" b="0" i="0" u="none" strike="noStrike" baseline="0" dirty="0">
                <a:solidFill>
                  <a:srgbClr val="000000"/>
                </a:solidFill>
                <a:latin typeface="Times New Roman" panose="02020603050405020304" pitchFamily="18" charset="0"/>
              </a:rPr>
              <a:t>) zděný komín pro spotřebiče na plynná paliva – lhůty kontrol a čištění jako lhůty pro spotřebiče na pevná paliva. </a:t>
            </a:r>
          </a:p>
          <a:p>
            <a:r>
              <a:rPr lang="cs-CZ" sz="2400" b="0" i="0" u="none" strike="noStrike" baseline="0" dirty="0">
                <a:solidFill>
                  <a:srgbClr val="000000"/>
                </a:solidFill>
                <a:latin typeface="Times New Roman" panose="02020603050405020304" pitchFamily="18" charset="0"/>
              </a:rPr>
              <a:t>živnostenská provozovna k přípravě pokrmů - spalinová cesta určená pro odvod spalin ze spotřebiče na pevná paliva – kontrola a čištění min. 1x 2 měsíce. </a:t>
            </a:r>
          </a:p>
          <a:p>
            <a:r>
              <a:rPr lang="cs-CZ" sz="2400" b="0" i="0" u="none" strike="noStrike" baseline="0" dirty="0">
                <a:solidFill>
                  <a:srgbClr val="000000"/>
                </a:solidFill>
                <a:latin typeface="Times New Roman" panose="02020603050405020304" pitchFamily="18" charset="0"/>
              </a:rPr>
              <a:t>Kontroly a čištění 2x, resp. 3x ročně – provádí se v přiměřených časových odstupech (min. 6 měsíců, resp. 4 měsíců). </a:t>
            </a:r>
          </a:p>
          <a:p>
            <a:r>
              <a:rPr lang="cs-CZ" sz="2400" b="0" i="0" u="none" strike="noStrike" baseline="0" dirty="0">
                <a:solidFill>
                  <a:srgbClr val="000000"/>
                </a:solidFill>
                <a:latin typeface="Times New Roman" panose="02020603050405020304" pitchFamily="18" charset="0"/>
              </a:rPr>
              <a:t>Pojistný (rezervní) komín používaný pro odvod spalin ze spotřebiče na pevná paliva v případech, kdy nelze zajistit topení jiným způsobem, se kontroluje a v případě potřeby i čistí nejméně 1 x za rok. </a:t>
            </a:r>
          </a:p>
          <a:p>
            <a:r>
              <a:rPr lang="cs-CZ" sz="2400" b="0" i="0" u="none" strike="noStrike" baseline="0" dirty="0">
                <a:solidFill>
                  <a:srgbClr val="000000"/>
                </a:solidFill>
                <a:latin typeface="Times New Roman" panose="02020603050405020304" pitchFamily="18" charset="0"/>
              </a:rPr>
              <a:t>Čištění spotřebiče na pevná paliva o jmenovitém výkonu do 50 kW včetně je možné provádět svépomocí podle návodu výrobce (fyzické i právnické osoby), nejméně 1x ročně a zároveň budou prováděny jejich pravidelné kontroly odborně způsobilou osobou v oboru kominictví. </a:t>
            </a:r>
          </a:p>
        </p:txBody>
      </p:sp>
    </p:spTree>
    <p:extLst>
      <p:ext uri="{BB962C8B-B14F-4D97-AF65-F5344CB8AC3E}">
        <p14:creationId xmlns:p14="http://schemas.microsoft.com/office/powerpoint/2010/main" val="369125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F86B5F-6174-4B9A-A6DA-B3943593E72F}"/>
              </a:ext>
            </a:extLst>
          </p:cNvPr>
          <p:cNvSpPr>
            <a:spLocks noGrp="1"/>
          </p:cNvSpPr>
          <p:nvPr>
            <p:ph type="title"/>
          </p:nvPr>
        </p:nvSpPr>
        <p:spPr>
          <a:xfrm>
            <a:off x="838200" y="75461"/>
            <a:ext cx="10515600" cy="611419"/>
          </a:xfrm>
        </p:spPr>
        <p:txBody>
          <a:bodyPr>
            <a:normAutofit fontScale="90000"/>
          </a:bodyPr>
          <a:lstStyle/>
          <a:p>
            <a:r>
              <a:rPr lang="cs-CZ" dirty="0"/>
              <a:t>Pravidla provozu topidel</a:t>
            </a:r>
          </a:p>
        </p:txBody>
      </p:sp>
      <p:sp>
        <p:nvSpPr>
          <p:cNvPr id="3" name="Zástupný obsah 2">
            <a:extLst>
              <a:ext uri="{FF2B5EF4-FFF2-40B4-BE49-F238E27FC236}">
                <a16:creationId xmlns:a16="http://schemas.microsoft.com/office/drawing/2014/main" id="{7C80D19A-76FA-4D08-9F4D-5D750308CC7F}"/>
              </a:ext>
            </a:extLst>
          </p:cNvPr>
          <p:cNvSpPr>
            <a:spLocks noGrp="1"/>
          </p:cNvSpPr>
          <p:nvPr>
            <p:ph idx="1"/>
          </p:nvPr>
        </p:nvSpPr>
        <p:spPr>
          <a:xfrm>
            <a:off x="213064" y="896644"/>
            <a:ext cx="11576482" cy="5885895"/>
          </a:xfrm>
        </p:spPr>
        <p:txBody>
          <a:bodyPr>
            <a:normAutofit lnSpcReduction="10000"/>
          </a:bodyPr>
          <a:lstStyle/>
          <a:p>
            <a:r>
              <a:rPr lang="cs-CZ" sz="2000" b="0" i="0" u="none" strike="noStrike" baseline="0" dirty="0">
                <a:solidFill>
                  <a:srgbClr val="000000"/>
                </a:solidFill>
                <a:latin typeface="Times New Roman" panose="02020603050405020304" pitchFamily="18" charset="0"/>
              </a:rPr>
              <a:t>U plynových spotřebičů zabezpečte provádění pravidelných kontrol a revizí oprávněnou osobou. Zajistěte přívod dostatečného množství vzduchu nutného pro spalování a odvod spalin z místnosti, hrozí nebezpečí otravy CO. </a:t>
            </a:r>
          </a:p>
          <a:p>
            <a:r>
              <a:rPr lang="cs-CZ" sz="2000" b="0" i="0" u="none" strike="noStrike" baseline="0" dirty="0">
                <a:solidFill>
                  <a:srgbClr val="000000"/>
                </a:solidFill>
                <a:latin typeface="Times New Roman" panose="02020603050405020304" pitchFamily="18" charset="0"/>
              </a:rPr>
              <a:t>Při instalaci a údržbě tepelných spotřebičů se řiďte návodem výrobce, který musí být připojen k výrobku. Instalaci topidla by měl provádět odborník. </a:t>
            </a:r>
          </a:p>
          <a:p>
            <a:r>
              <a:rPr lang="cs-CZ" sz="2000" b="0" i="0" u="none" strike="noStrike" baseline="0" dirty="0">
                <a:solidFill>
                  <a:srgbClr val="000000"/>
                </a:solidFill>
                <a:latin typeface="Times New Roman" panose="02020603050405020304" pitchFamily="18" charset="0"/>
              </a:rPr>
              <a:t>Zajistěte celistvost a neprodyšnost komína, správné zaústění kouřovodu do komína. </a:t>
            </a:r>
          </a:p>
          <a:p>
            <a:r>
              <a:rPr lang="cs-CZ" sz="2000" b="0" i="0" u="none" strike="noStrike" baseline="0" dirty="0">
                <a:solidFill>
                  <a:srgbClr val="000000"/>
                </a:solidFill>
                <a:latin typeface="Times New Roman" panose="02020603050405020304" pitchFamily="18" charset="0"/>
              </a:rPr>
              <a:t>Používejte pouze paliva určená pro daný typ spotřebiče, přecházíte-li na jiný druh paliva, je nutné provedení revize spalinové cesty. Spalujete-li vlhké dřevo, zvyšuje se množství usazenin, tedy i zvyšuje se riziko vzniku požáru. </a:t>
            </a:r>
          </a:p>
          <a:p>
            <a:r>
              <a:rPr lang="cs-CZ" sz="2000" b="0" i="0" u="none" strike="noStrike" baseline="0" dirty="0">
                <a:solidFill>
                  <a:srgbClr val="000000"/>
                </a:solidFill>
                <a:latin typeface="Times New Roman" panose="02020603050405020304" pitchFamily="18" charset="0"/>
              </a:rPr>
              <a:t>V případě </a:t>
            </a:r>
            <a:r>
              <a:rPr lang="cs-CZ" sz="2000" b="1" i="0" u="none" strike="noStrike" baseline="0" dirty="0">
                <a:solidFill>
                  <a:srgbClr val="000000"/>
                </a:solidFill>
                <a:latin typeface="Times New Roman" panose="02020603050405020304" pitchFamily="18" charset="0"/>
              </a:rPr>
              <a:t>vznícení sazí </a:t>
            </a:r>
            <a:r>
              <a:rPr lang="cs-CZ" sz="2000" b="0" i="0" u="none" strike="noStrike" baseline="0" dirty="0">
                <a:solidFill>
                  <a:srgbClr val="000000"/>
                </a:solidFill>
                <a:latin typeface="Times New Roman" panose="02020603050405020304" pitchFamily="18" charset="0"/>
              </a:rPr>
              <a:t>v komíně</a:t>
            </a:r>
            <a:r>
              <a:rPr lang="cs-CZ" sz="2000" b="1" i="0" u="none" strike="noStrike" baseline="0" dirty="0">
                <a:solidFill>
                  <a:srgbClr val="000000"/>
                </a:solidFill>
                <a:latin typeface="Times New Roman" panose="02020603050405020304" pitchFamily="18" charset="0"/>
              </a:rPr>
              <a:t>, nehaste vodou</a:t>
            </a:r>
            <a:r>
              <a:rPr lang="cs-CZ" sz="2000" b="0" i="0" u="none" strike="noStrike" baseline="0" dirty="0">
                <a:solidFill>
                  <a:srgbClr val="000000"/>
                </a:solidFill>
                <a:latin typeface="Times New Roman" panose="02020603050405020304" pitchFamily="18" charset="0"/>
              </a:rPr>
              <a:t>, ale suchým pískem! </a:t>
            </a:r>
          </a:p>
          <a:p>
            <a:r>
              <a:rPr lang="cs-CZ" sz="2000" b="0" i="0" u="none" strike="noStrike" baseline="0" dirty="0">
                <a:solidFill>
                  <a:srgbClr val="000000"/>
                </a:solidFill>
                <a:latin typeface="Times New Roman" panose="02020603050405020304" pitchFamily="18" charset="0"/>
              </a:rPr>
              <a:t>Vypalování komína smí provádět pouze odborně způsobilá osoba v oboru kominictví nebo revizní technik komínů za pomoci další způsobilé osoby; vypalování se musí nahlásit nejméně 5 dní předem příslušnému hasičskému záchrannému sboru. </a:t>
            </a:r>
          </a:p>
          <a:p>
            <a:r>
              <a:rPr lang="cs-CZ" sz="2000" b="0" i="0" u="none" strike="noStrike" baseline="0" dirty="0">
                <a:solidFill>
                  <a:srgbClr val="000000"/>
                </a:solidFill>
                <a:latin typeface="Times New Roman" panose="02020603050405020304" pitchFamily="18" charset="0"/>
              </a:rPr>
              <a:t>V kamnech na pevná paliva nikdy nezapalujte pomocí vysoce hořlavých kapalin např. benzínu, hrozí vznícení hořlavých par a vážné zranění. </a:t>
            </a:r>
          </a:p>
          <a:p>
            <a:r>
              <a:rPr lang="cs-CZ" sz="2000" b="0" i="0" u="none" strike="noStrike" baseline="0" dirty="0">
                <a:solidFill>
                  <a:srgbClr val="000000"/>
                </a:solidFill>
                <a:latin typeface="Times New Roman" panose="02020603050405020304" pitchFamily="18" charset="0"/>
              </a:rPr>
              <a:t>Pod spotřebiče pevných paliv na hořlavé podlaze umístěte ochrannou, resp. izolační podložku. </a:t>
            </a:r>
          </a:p>
          <a:p>
            <a:r>
              <a:rPr lang="cs-CZ" sz="2000" b="0" i="0" u="none" strike="noStrike" baseline="0" dirty="0">
                <a:solidFill>
                  <a:srgbClr val="000000"/>
                </a:solidFill>
                <a:latin typeface="Times New Roman" panose="02020603050405020304" pitchFamily="18" charset="0"/>
              </a:rPr>
              <a:t>Neukládejte žhavý popel do plastových popelnic. Žhavý popel nechte zcela vychladnout a pak jej uložte do uzavíratelných nádob. </a:t>
            </a:r>
          </a:p>
          <a:p>
            <a:r>
              <a:rPr lang="cs-CZ" sz="2000" b="0" i="0" u="none" strike="noStrike" baseline="0" dirty="0">
                <a:solidFill>
                  <a:srgbClr val="000000"/>
                </a:solidFill>
                <a:latin typeface="Times New Roman" panose="02020603050405020304" pitchFamily="18" charset="0"/>
              </a:rPr>
              <a:t>Dodržujte bezpečné vzdálenosti hořlavých látek od komínového tělesa, a to nejméně 1 metr. </a:t>
            </a:r>
          </a:p>
          <a:p>
            <a:pPr marL="0" indent="0">
              <a:buNone/>
            </a:pPr>
            <a:endParaRPr lang="cs-CZ" sz="2000" b="0" i="0" u="none" strike="noStrike" baseline="0" dirty="0">
              <a:solidFill>
                <a:srgbClr val="000000"/>
              </a:solidFill>
              <a:latin typeface="Times New Roman" panose="02020603050405020304" pitchFamily="18" charset="0"/>
            </a:endParaRPr>
          </a:p>
          <a:p>
            <a:endParaRPr lang="cs-CZ" dirty="0"/>
          </a:p>
        </p:txBody>
      </p:sp>
    </p:spTree>
    <p:extLst>
      <p:ext uri="{BB962C8B-B14F-4D97-AF65-F5344CB8AC3E}">
        <p14:creationId xmlns:p14="http://schemas.microsoft.com/office/powerpoint/2010/main" val="342173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1043">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KOSEMO Moravia - opravy, servis a montáže plynových kotlů, Brno-venkov">
            <a:extLst>
              <a:ext uri="{FF2B5EF4-FFF2-40B4-BE49-F238E27FC236}">
                <a16:creationId xmlns:a16="http://schemas.microsoft.com/office/drawing/2014/main" id="{A70AA966-6D6E-4D13-A91D-05B7579E42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522" r="19729" b="2"/>
          <a:stretch/>
        </p:blipFill>
        <p:spPr bwMode="auto">
          <a:xfrm>
            <a:off x="336176" y="2166647"/>
            <a:ext cx="2735263" cy="3901376"/>
          </a:xfrm>
          <a:prstGeom prst="rect">
            <a:avLst/>
          </a:prstGeom>
          <a:extLst>
            <a:ext uri="{909E8E84-426E-40DD-AFC4-6F175D3DCCD1}">
              <a14:hiddenFill xmlns:a14="http://schemas.microsoft.com/office/drawing/2010/main">
                <a:solidFill>
                  <a:srgbClr val="FFFFFF"/>
                </a:solidFill>
              </a14:hiddenFill>
            </a:ext>
          </a:extLst>
        </p:spPr>
      </p:pic>
      <p:pic>
        <p:nvPicPr>
          <p:cNvPr id="5" name="Zástupný symbol pro obsah 3" descr="záp.kon.sp.c 009.jpg">
            <a:extLst>
              <a:ext uri="{FF2B5EF4-FFF2-40B4-BE49-F238E27FC236}">
                <a16:creationId xmlns:a16="http://schemas.microsoft.com/office/drawing/2014/main" id="{989157B0-118C-4453-B416-12F7379EDC3D}"/>
              </a:ext>
            </a:extLst>
          </p:cNvPr>
          <p:cNvPicPr>
            <a:picLocks noChangeAspect="1"/>
          </p:cNvPicPr>
          <p:nvPr/>
        </p:nvPicPr>
        <p:blipFill rotWithShape="1">
          <a:blip r:embed="rId3">
            <a:extLst>
              <a:ext uri="{28A0092B-C50C-407E-A947-70E740481C1C}">
                <a14:useLocalDpi xmlns:a14="http://schemas.microsoft.com/office/drawing/2010/main" val="0"/>
              </a:ext>
            </a:extLst>
          </a:blip>
          <a:srcRect l="13713" r="13313" b="2"/>
          <a:stretch/>
        </p:blipFill>
        <p:spPr>
          <a:xfrm>
            <a:off x="3362325" y="2166647"/>
            <a:ext cx="2733675" cy="3901667"/>
          </a:xfrm>
          <a:prstGeom prst="rect">
            <a:avLst/>
          </a:prstGeom>
        </p:spPr>
      </p:pic>
      <p:pic>
        <p:nvPicPr>
          <p:cNvPr id="1028" name="Picture 4" descr="Takto to vypadá v praxi | Stanislav Selič (Whats Up i Meesenger)">
            <a:extLst>
              <a:ext uri="{FF2B5EF4-FFF2-40B4-BE49-F238E27FC236}">
                <a16:creationId xmlns:a16="http://schemas.microsoft.com/office/drawing/2014/main" id="{E9C9805F-A3ED-46F2-9EDA-13E28985DB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9" r="3869" b="2"/>
          <a:stretch/>
        </p:blipFill>
        <p:spPr bwMode="auto">
          <a:xfrm>
            <a:off x="6319183" y="2166938"/>
            <a:ext cx="2733675" cy="3901667"/>
          </a:xfrm>
          <a:prstGeom prst="rect">
            <a:avLst/>
          </a:prstGeom>
          <a:extLst>
            <a:ext uri="{909E8E84-426E-40DD-AFC4-6F175D3DCCD1}">
              <a14:hiddenFill xmlns:a14="http://schemas.microsoft.com/office/drawing/2010/main">
                <a:solidFill>
                  <a:srgbClr val="FFFFFF"/>
                </a:solidFill>
              </a14:hiddenFill>
            </a:ext>
          </a:extLst>
        </p:spPr>
      </p:pic>
      <p:pic>
        <p:nvPicPr>
          <p:cNvPr id="6" name="Zástupný symbol pro obsah 3" descr="záp.kon.sp.c 006.jpg">
            <a:extLst>
              <a:ext uri="{FF2B5EF4-FFF2-40B4-BE49-F238E27FC236}">
                <a16:creationId xmlns:a16="http://schemas.microsoft.com/office/drawing/2014/main" id="{CD38DA9B-B6C9-4146-ACA5-424B556EADD4}"/>
              </a:ext>
            </a:extLst>
          </p:cNvPr>
          <p:cNvPicPr>
            <a:picLocks noChangeAspect="1"/>
          </p:cNvPicPr>
          <p:nvPr/>
        </p:nvPicPr>
        <p:blipFill rotWithShape="1">
          <a:blip r:embed="rId5">
            <a:extLst>
              <a:ext uri="{28A0092B-C50C-407E-A947-70E740481C1C}">
                <a14:useLocalDpi xmlns:a14="http://schemas.microsoft.com/office/drawing/2010/main" val="0"/>
              </a:ext>
            </a:extLst>
          </a:blip>
          <a:srcRect l="29459" r="5940" b="-3"/>
          <a:stretch/>
        </p:blipFill>
        <p:spPr>
          <a:xfrm>
            <a:off x="9211795" y="2166938"/>
            <a:ext cx="2733675" cy="3901667"/>
          </a:xfrm>
          <a:prstGeom prst="rect">
            <a:avLst/>
          </a:prstGeom>
        </p:spPr>
      </p:pic>
      <p:sp>
        <p:nvSpPr>
          <p:cNvPr id="2" name="Nadpis 1">
            <a:extLst>
              <a:ext uri="{FF2B5EF4-FFF2-40B4-BE49-F238E27FC236}">
                <a16:creationId xmlns:a16="http://schemas.microsoft.com/office/drawing/2014/main" id="{EAE86BA7-2451-40DF-BE32-1A2D2C870982}"/>
              </a:ext>
            </a:extLst>
          </p:cNvPr>
          <p:cNvSpPr>
            <a:spLocks noGrp="1"/>
          </p:cNvSpPr>
          <p:nvPr>
            <p:ph type="title"/>
          </p:nvPr>
        </p:nvSpPr>
        <p:spPr>
          <a:xfrm>
            <a:off x="838200" y="672747"/>
            <a:ext cx="10515600" cy="715556"/>
          </a:xfrm>
        </p:spPr>
        <p:txBody>
          <a:bodyPr vert="horz" lIns="91440" tIns="45720" rIns="91440" bIns="45720" rtlCol="0">
            <a:normAutofit/>
          </a:bodyPr>
          <a:lstStyle/>
          <a:p>
            <a:pPr algn="ctr"/>
            <a:r>
              <a:rPr lang="en-US" sz="3200" kern="1200">
                <a:solidFill>
                  <a:schemeClr val="bg1"/>
                </a:solidFill>
                <a:latin typeface="+mj-lt"/>
                <a:ea typeface="+mj-ea"/>
                <a:cs typeface="+mj-cs"/>
              </a:rPr>
              <a:t>Zanesený kotel</a:t>
            </a:r>
          </a:p>
        </p:txBody>
      </p:sp>
    </p:spTree>
    <p:extLst>
      <p:ext uri="{BB962C8B-B14F-4D97-AF65-F5344CB8AC3E}">
        <p14:creationId xmlns:p14="http://schemas.microsoft.com/office/powerpoint/2010/main" val="204393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F399FA-D57E-43DA-8A77-C7FC79B45A08}"/>
              </a:ext>
            </a:extLst>
          </p:cNvPr>
          <p:cNvSpPr>
            <a:spLocks noGrp="1"/>
          </p:cNvSpPr>
          <p:nvPr>
            <p:ph type="title"/>
          </p:nvPr>
        </p:nvSpPr>
        <p:spPr/>
        <p:txBody>
          <a:bodyPr/>
          <a:lstStyle/>
          <a:p>
            <a:r>
              <a:rPr lang="cs-CZ" dirty="0"/>
              <a:t>Požár komína</a:t>
            </a:r>
          </a:p>
        </p:txBody>
      </p:sp>
      <p:sp>
        <p:nvSpPr>
          <p:cNvPr id="3" name="Zástupný obsah 2">
            <a:extLst>
              <a:ext uri="{FF2B5EF4-FFF2-40B4-BE49-F238E27FC236}">
                <a16:creationId xmlns:a16="http://schemas.microsoft.com/office/drawing/2014/main" id="{E31CB1EA-287B-4024-BA37-A0922383D8EF}"/>
              </a:ext>
            </a:extLst>
          </p:cNvPr>
          <p:cNvSpPr>
            <a:spLocks noGrp="1"/>
          </p:cNvSpPr>
          <p:nvPr>
            <p:ph idx="1"/>
          </p:nvPr>
        </p:nvSpPr>
        <p:spPr/>
        <p:txBody>
          <a:bodyPr/>
          <a:lstStyle/>
          <a:p>
            <a:endParaRPr lang="cs-CZ" dirty="0"/>
          </a:p>
        </p:txBody>
      </p:sp>
      <p:pic>
        <p:nvPicPr>
          <p:cNvPr id="4" name="Picture 2">
            <a:extLst>
              <a:ext uri="{FF2B5EF4-FFF2-40B4-BE49-F238E27FC236}">
                <a16:creationId xmlns:a16="http://schemas.microsoft.com/office/drawing/2014/main" id="{D49B85B8-47AC-4434-AEE9-6924A063A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285" y="1963738"/>
            <a:ext cx="20002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12969084-11F5-4F68-94D7-92A0DC6D5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973" y="1963738"/>
            <a:ext cx="20716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FC40B8BF-A682-49B9-AAC5-E972616D3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535" y="1963738"/>
            <a:ext cx="18573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AE774BDD-8F14-48BB-9809-91EC99E61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7223" y="1963738"/>
            <a:ext cx="18573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70388B17-1E47-4B94-B9F7-6B5B2D7C1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285" y="4321175"/>
            <a:ext cx="19288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DA870F6B-A946-49BF-B9B5-F386EC57B3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2410" y="4321175"/>
            <a:ext cx="192881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6DC28F56-5441-4F81-9ACE-3AFFF724B5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5535" y="4321175"/>
            <a:ext cx="1857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FE8F18E1-1DF4-429C-87B5-FF61F893C0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7223" y="4321175"/>
            <a:ext cx="18573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28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57FF62-C265-4222-98C5-0B8B5FB1E063}"/>
              </a:ext>
            </a:extLst>
          </p:cNvPr>
          <p:cNvSpPr>
            <a:spLocks noGrp="1"/>
          </p:cNvSpPr>
          <p:nvPr>
            <p:ph type="title"/>
          </p:nvPr>
        </p:nvSpPr>
        <p:spPr>
          <a:xfrm>
            <a:off x="838200" y="365125"/>
            <a:ext cx="10515600" cy="727869"/>
          </a:xfrm>
        </p:spPr>
        <p:txBody>
          <a:bodyPr/>
          <a:lstStyle/>
          <a:p>
            <a:r>
              <a:rPr lang="cs-CZ" dirty="0"/>
              <a:t>Pravidla provozu topidel</a:t>
            </a:r>
          </a:p>
        </p:txBody>
      </p:sp>
      <p:sp>
        <p:nvSpPr>
          <p:cNvPr id="3" name="Zástupný obsah 2">
            <a:extLst>
              <a:ext uri="{FF2B5EF4-FFF2-40B4-BE49-F238E27FC236}">
                <a16:creationId xmlns:a16="http://schemas.microsoft.com/office/drawing/2014/main" id="{1C64CC50-EAA5-4C1F-8874-B49BE74E21F8}"/>
              </a:ext>
            </a:extLst>
          </p:cNvPr>
          <p:cNvSpPr>
            <a:spLocks noGrp="1"/>
          </p:cNvSpPr>
          <p:nvPr>
            <p:ph idx="1"/>
          </p:nvPr>
        </p:nvSpPr>
        <p:spPr>
          <a:xfrm>
            <a:off x="838200" y="1154113"/>
            <a:ext cx="10515600" cy="4351338"/>
          </a:xfrm>
        </p:spPr>
        <p:txBody>
          <a:bodyPr/>
          <a:lstStyle/>
          <a:p>
            <a:r>
              <a:rPr lang="cs-CZ" sz="1800" b="0" i="0" u="none" strike="noStrike" baseline="0" dirty="0">
                <a:solidFill>
                  <a:srgbClr val="000000"/>
                </a:solidFill>
                <a:latin typeface="Times New Roman" panose="02020603050405020304" pitchFamily="18" charset="0"/>
              </a:rPr>
              <a:t>Bezpečné vzdálenosti od hořlavých hmot jsou uvedeny v návodu výrobce. </a:t>
            </a:r>
          </a:p>
          <a:p>
            <a:r>
              <a:rPr lang="cs-CZ" sz="1800" b="0" i="0" u="none" strike="noStrike" baseline="0" dirty="0">
                <a:solidFill>
                  <a:srgbClr val="000000"/>
                </a:solidFill>
                <a:latin typeface="Times New Roman" panose="02020603050405020304" pitchFamily="18" charset="0"/>
              </a:rPr>
              <a:t>Nemáte-li návod výrobce – využijte vyhlášku č. 23/2008 Sb.  Příloha 1</a:t>
            </a:r>
          </a:p>
          <a:p>
            <a:endParaRPr lang="cs-CZ" dirty="0"/>
          </a:p>
        </p:txBody>
      </p:sp>
      <p:graphicFrame>
        <p:nvGraphicFramePr>
          <p:cNvPr id="4" name="Tabulka 4">
            <a:extLst>
              <a:ext uri="{FF2B5EF4-FFF2-40B4-BE49-F238E27FC236}">
                <a16:creationId xmlns:a16="http://schemas.microsoft.com/office/drawing/2014/main" id="{1624A282-8352-4DD3-BE7C-54FDA4BA8064}"/>
              </a:ext>
            </a:extLst>
          </p:cNvPr>
          <p:cNvGraphicFramePr>
            <a:graphicFrameLocks noGrp="1"/>
          </p:cNvGraphicFramePr>
          <p:nvPr>
            <p:extLst>
              <p:ext uri="{D42A27DB-BD31-4B8C-83A1-F6EECF244321}">
                <p14:modId xmlns:p14="http://schemas.microsoft.com/office/powerpoint/2010/main" val="2878715338"/>
              </p:ext>
            </p:extLst>
          </p:nvPr>
        </p:nvGraphicFramePr>
        <p:xfrm>
          <a:off x="673896" y="2148415"/>
          <a:ext cx="10679904" cy="4079240"/>
        </p:xfrm>
        <a:graphic>
          <a:graphicData uri="http://schemas.openxmlformats.org/drawingml/2006/table">
            <a:tbl>
              <a:tblPr firstRow="1" bandRow="1">
                <a:tableStyleId>{5C22544A-7EE6-4342-B048-85BDC9FD1C3A}</a:tableStyleId>
              </a:tblPr>
              <a:tblGrid>
                <a:gridCol w="6265067">
                  <a:extLst>
                    <a:ext uri="{9D8B030D-6E8A-4147-A177-3AD203B41FA5}">
                      <a16:colId xmlns:a16="http://schemas.microsoft.com/office/drawing/2014/main" val="3814239874"/>
                    </a:ext>
                  </a:extLst>
                </a:gridCol>
                <a:gridCol w="2371725">
                  <a:extLst>
                    <a:ext uri="{9D8B030D-6E8A-4147-A177-3AD203B41FA5}">
                      <a16:colId xmlns:a16="http://schemas.microsoft.com/office/drawing/2014/main" val="2921437959"/>
                    </a:ext>
                  </a:extLst>
                </a:gridCol>
                <a:gridCol w="2043112">
                  <a:extLst>
                    <a:ext uri="{9D8B030D-6E8A-4147-A177-3AD203B41FA5}">
                      <a16:colId xmlns:a16="http://schemas.microsoft.com/office/drawing/2014/main" val="1733754329"/>
                    </a:ext>
                  </a:extLst>
                </a:gridCol>
              </a:tblGrid>
              <a:tr h="370840">
                <a:tc gridSpan="3">
                  <a:txBody>
                    <a:bodyPr/>
                    <a:lstStyle/>
                    <a:p>
                      <a:pPr algn="ctr"/>
                      <a:r>
                        <a:rPr lang="cs-CZ" sz="1800" b="1" i="1" u="none" strike="noStrike" kern="1200" baseline="0" dirty="0">
                          <a:solidFill>
                            <a:schemeClr val="lt1"/>
                          </a:solidFill>
                          <a:latin typeface="+mn-lt"/>
                          <a:ea typeface="+mn-ea"/>
                          <a:cs typeface="+mn-cs"/>
                        </a:rPr>
                        <a:t>Bezpečná vzdálenost od některých spotřebičů</a:t>
                      </a:r>
                      <a:endParaRPr lang="cs-CZ" sz="1800" b="0" i="0" u="none" strike="noStrike" kern="1200" baseline="0" dirty="0">
                        <a:solidFill>
                          <a:schemeClr val="lt1"/>
                        </a:solidFill>
                        <a:latin typeface="+mn-lt"/>
                        <a:ea typeface="+mn-ea"/>
                        <a:cs typeface="+mn-cs"/>
                      </a:endParaRPr>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3939994800"/>
                  </a:ext>
                </a:extLst>
              </a:tr>
              <a:tr h="370840">
                <a:tc gridSpan="3">
                  <a:txBody>
                    <a:bodyPr/>
                    <a:lstStyle/>
                    <a:p>
                      <a:pPr algn="r"/>
                      <a:r>
                        <a:rPr lang="es-ES" sz="1800" b="0" i="1" u="none" strike="noStrike" kern="1200" baseline="0" dirty="0">
                          <a:solidFill>
                            <a:schemeClr val="tx1"/>
                          </a:solidFill>
                          <a:latin typeface="+mn-lt"/>
                          <a:ea typeface="+mn-ea"/>
                          <a:cs typeface="+mn-cs"/>
                        </a:rPr>
                        <a:t>Ve směru sálání v [mm] </a:t>
                      </a:r>
                      <a:endParaRPr lang="cs-CZ" dirty="0">
                        <a:solidFill>
                          <a:schemeClr val="tx1"/>
                        </a:solidFill>
                      </a:endParaRPr>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715651862"/>
                  </a:ext>
                </a:extLst>
              </a:tr>
              <a:tr h="370840">
                <a:tc gridSpan="2">
                  <a:txBody>
                    <a:bodyPr/>
                    <a:lstStyle/>
                    <a:p>
                      <a:pPr algn="r"/>
                      <a:r>
                        <a:rPr lang="cs-CZ" sz="1800" b="0" i="1" u="none" strike="noStrike" kern="1200" baseline="0" dirty="0">
                          <a:solidFill>
                            <a:schemeClr val="tx1"/>
                          </a:solidFill>
                          <a:latin typeface="+mn-lt"/>
                          <a:ea typeface="+mn-ea"/>
                          <a:cs typeface="+mn-cs"/>
                        </a:rPr>
                        <a:t>v hlavním </a:t>
                      </a:r>
                      <a:endParaRPr lang="cs-CZ" dirty="0">
                        <a:solidFill>
                          <a:schemeClr val="tx1"/>
                        </a:solidFill>
                      </a:endParaRPr>
                    </a:p>
                  </a:txBody>
                  <a:tcPr/>
                </a:tc>
                <a:tc hMerge="1">
                  <a:txBody>
                    <a:bodyPr/>
                    <a:lstStyle/>
                    <a:p>
                      <a:endParaRPr lang="cs-CZ" dirty="0"/>
                    </a:p>
                  </a:txBody>
                  <a:tcPr/>
                </a:tc>
                <a:tc>
                  <a:txBody>
                    <a:bodyPr/>
                    <a:lstStyle/>
                    <a:p>
                      <a:pPr algn="r"/>
                      <a:r>
                        <a:rPr lang="cs-CZ" sz="1800" b="0" i="1" u="none" strike="noStrike" kern="1200" baseline="0" dirty="0">
                          <a:solidFill>
                            <a:schemeClr val="tx1"/>
                          </a:solidFill>
                          <a:latin typeface="+mn-lt"/>
                          <a:ea typeface="+mn-ea"/>
                          <a:cs typeface="+mn-cs"/>
                        </a:rPr>
                        <a:t>v ostatních </a:t>
                      </a:r>
                      <a:endParaRPr lang="cs-CZ" dirty="0">
                        <a:solidFill>
                          <a:schemeClr val="tx1"/>
                        </a:solidFill>
                      </a:endParaRPr>
                    </a:p>
                  </a:txBody>
                  <a:tcPr/>
                </a:tc>
                <a:extLst>
                  <a:ext uri="{0D108BD9-81ED-4DB2-BD59-A6C34878D82A}">
                    <a16:rowId xmlns:a16="http://schemas.microsoft.com/office/drawing/2014/main" val="3296063920"/>
                  </a:ext>
                </a:extLst>
              </a:tr>
              <a:tr h="370840">
                <a:tc>
                  <a:txBody>
                    <a:bodyPr/>
                    <a:lstStyle/>
                    <a:p>
                      <a:r>
                        <a:rPr lang="pl-PL" sz="1800" b="0" i="1" u="none" strike="noStrike" kern="1200" baseline="0" dirty="0">
                          <a:solidFill>
                            <a:schemeClr val="tx1"/>
                          </a:solidFill>
                          <a:latin typeface="+mn-lt"/>
                          <a:ea typeface="+mn-ea"/>
                          <a:cs typeface="+mn-cs"/>
                        </a:rPr>
                        <a:t>Krby na dřevo </a:t>
                      </a:r>
                      <a:endParaRPr lang="cs-CZ" dirty="0">
                        <a:solidFill>
                          <a:schemeClr val="tx1"/>
                        </a:solidFill>
                      </a:endParaRPr>
                    </a:p>
                  </a:txBody>
                  <a:tcPr/>
                </a:tc>
                <a:tc>
                  <a:txBody>
                    <a:bodyPr/>
                    <a:lstStyle/>
                    <a:p>
                      <a:pPr algn="ctr"/>
                      <a:r>
                        <a:rPr lang="pl-PL" sz="1800" b="0" i="1" u="none" strike="noStrike" kern="1200" baseline="0" dirty="0">
                          <a:solidFill>
                            <a:schemeClr val="tx1"/>
                          </a:solidFill>
                          <a:latin typeface="+mn-lt"/>
                          <a:ea typeface="+mn-ea"/>
                          <a:cs typeface="+mn-cs"/>
                        </a:rPr>
                        <a:t>800 </a:t>
                      </a:r>
                      <a:endParaRPr lang="cs-CZ" dirty="0">
                        <a:solidFill>
                          <a:schemeClr val="tx1"/>
                        </a:solidFill>
                      </a:endParaRPr>
                    </a:p>
                  </a:txBody>
                  <a:tcPr/>
                </a:tc>
                <a:tc>
                  <a:txBody>
                    <a:bodyPr/>
                    <a:lstStyle/>
                    <a:p>
                      <a:pPr algn="ctr"/>
                      <a:r>
                        <a:rPr lang="pl-PL" sz="1800" b="0" i="1" u="none" strike="noStrike" kern="1200" baseline="0" dirty="0">
                          <a:solidFill>
                            <a:schemeClr val="tx1"/>
                          </a:solidFill>
                          <a:latin typeface="+mn-lt"/>
                          <a:ea typeface="+mn-ea"/>
                          <a:cs typeface="+mn-cs"/>
                        </a:rPr>
                        <a:t>200 </a:t>
                      </a:r>
                      <a:endParaRPr lang="cs-CZ" dirty="0">
                        <a:solidFill>
                          <a:schemeClr val="tx1"/>
                        </a:solidFill>
                      </a:endParaRPr>
                    </a:p>
                  </a:txBody>
                  <a:tcPr/>
                </a:tc>
                <a:extLst>
                  <a:ext uri="{0D108BD9-81ED-4DB2-BD59-A6C34878D82A}">
                    <a16:rowId xmlns:a16="http://schemas.microsoft.com/office/drawing/2014/main" val="1679045117"/>
                  </a:ext>
                </a:extLst>
              </a:tr>
              <a:tr h="370840">
                <a:tc>
                  <a:txBody>
                    <a:bodyPr/>
                    <a:lstStyle/>
                    <a:p>
                      <a:r>
                        <a:rPr lang="pl-PL" sz="1800" b="0" i="1" u="none" strike="noStrike" kern="1200" baseline="0" dirty="0">
                          <a:solidFill>
                            <a:schemeClr val="tx1"/>
                          </a:solidFill>
                          <a:latin typeface="+mn-lt"/>
                          <a:ea typeface="+mn-ea"/>
                          <a:cs typeface="+mn-cs"/>
                        </a:rPr>
                        <a:t>Ohřívač vzduchu do 50 kW </a:t>
                      </a:r>
                      <a:endParaRPr lang="cs-CZ" dirty="0">
                        <a:solidFill>
                          <a:schemeClr val="tx1"/>
                        </a:solidFill>
                      </a:endParaRPr>
                    </a:p>
                  </a:txBody>
                  <a:tcPr/>
                </a:tc>
                <a:tc>
                  <a:txBody>
                    <a:bodyPr/>
                    <a:lstStyle/>
                    <a:p>
                      <a:pPr algn="ctr"/>
                      <a:r>
                        <a:rPr lang="pl-PL" sz="1800" b="0" i="1" u="none" strike="noStrike" kern="1200" baseline="0" dirty="0">
                          <a:solidFill>
                            <a:schemeClr val="tx1"/>
                          </a:solidFill>
                          <a:latin typeface="+mn-lt"/>
                          <a:ea typeface="+mn-ea"/>
                          <a:cs typeface="+mn-cs"/>
                        </a:rPr>
                        <a:t>800</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100 </a:t>
                      </a:r>
                      <a:endParaRPr lang="cs-CZ" dirty="0">
                        <a:solidFill>
                          <a:schemeClr val="tx1"/>
                        </a:solidFill>
                      </a:endParaRPr>
                    </a:p>
                  </a:txBody>
                  <a:tcPr/>
                </a:tc>
                <a:extLst>
                  <a:ext uri="{0D108BD9-81ED-4DB2-BD59-A6C34878D82A}">
                    <a16:rowId xmlns:a16="http://schemas.microsoft.com/office/drawing/2014/main" val="740058713"/>
                  </a:ext>
                </a:extLst>
              </a:tr>
              <a:tr h="370840">
                <a:tc>
                  <a:txBody>
                    <a:bodyPr/>
                    <a:lstStyle/>
                    <a:p>
                      <a:r>
                        <a:rPr lang="cs-CZ" sz="1800" b="0" i="1" u="none" strike="noStrike" kern="1200" baseline="0" dirty="0">
                          <a:solidFill>
                            <a:schemeClr val="tx1"/>
                          </a:solidFill>
                          <a:latin typeface="+mn-lt"/>
                          <a:ea typeface="+mn-ea"/>
                          <a:cs typeface="+mn-cs"/>
                        </a:rPr>
                        <a:t>Kamna s varnou plotnou </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750 </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100 </a:t>
                      </a:r>
                      <a:endParaRPr lang="cs-CZ" dirty="0">
                        <a:solidFill>
                          <a:schemeClr val="tx1"/>
                        </a:solidFill>
                      </a:endParaRPr>
                    </a:p>
                  </a:txBody>
                  <a:tcPr/>
                </a:tc>
                <a:extLst>
                  <a:ext uri="{0D108BD9-81ED-4DB2-BD59-A6C34878D82A}">
                    <a16:rowId xmlns:a16="http://schemas.microsoft.com/office/drawing/2014/main" val="2007707131"/>
                  </a:ext>
                </a:extLst>
              </a:tr>
              <a:tr h="370840">
                <a:tc>
                  <a:txBody>
                    <a:bodyPr/>
                    <a:lstStyle/>
                    <a:p>
                      <a:r>
                        <a:rPr lang="cs-CZ" sz="1800" b="0" i="1" u="none" strike="noStrike" kern="1200" baseline="0" dirty="0">
                          <a:solidFill>
                            <a:schemeClr val="tx1"/>
                          </a:solidFill>
                          <a:latin typeface="+mn-lt"/>
                          <a:ea typeface="+mn-ea"/>
                          <a:cs typeface="+mn-cs"/>
                        </a:rPr>
                        <a:t>Kamna s varnou plotnou na topnou naftu </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750</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100 </a:t>
                      </a:r>
                      <a:endParaRPr lang="cs-CZ" dirty="0">
                        <a:solidFill>
                          <a:schemeClr val="tx1"/>
                        </a:solidFill>
                      </a:endParaRPr>
                    </a:p>
                  </a:txBody>
                  <a:tcPr/>
                </a:tc>
                <a:extLst>
                  <a:ext uri="{0D108BD9-81ED-4DB2-BD59-A6C34878D82A}">
                    <a16:rowId xmlns:a16="http://schemas.microsoft.com/office/drawing/2014/main" val="288916729"/>
                  </a:ext>
                </a:extLst>
              </a:tr>
              <a:tr h="370840">
                <a:tc>
                  <a:txBody>
                    <a:bodyPr/>
                    <a:lstStyle/>
                    <a:p>
                      <a:r>
                        <a:rPr lang="pl-PL" sz="1800" b="0" i="1" u="none" strike="noStrike" kern="1200" baseline="0" dirty="0">
                          <a:solidFill>
                            <a:schemeClr val="tx1"/>
                          </a:solidFill>
                          <a:latin typeface="+mn-lt"/>
                          <a:ea typeface="+mn-ea"/>
                          <a:cs typeface="+mn-cs"/>
                        </a:rPr>
                        <a:t>Kamna na pevné palivo, kamna na dřevo </a:t>
                      </a:r>
                      <a:endParaRPr lang="cs-CZ" dirty="0">
                        <a:solidFill>
                          <a:schemeClr val="tx1"/>
                        </a:solidFill>
                      </a:endParaRPr>
                    </a:p>
                  </a:txBody>
                  <a:tcPr/>
                </a:tc>
                <a:tc>
                  <a:txBody>
                    <a:bodyPr/>
                    <a:lstStyle/>
                    <a:p>
                      <a:pPr algn="ctr"/>
                      <a:r>
                        <a:rPr lang="pl-PL" sz="1800" b="0" i="1" u="none" strike="noStrike" kern="1200" baseline="0" dirty="0">
                          <a:solidFill>
                            <a:schemeClr val="tx1"/>
                          </a:solidFill>
                          <a:latin typeface="+mn-lt"/>
                          <a:ea typeface="+mn-ea"/>
                          <a:cs typeface="+mn-cs"/>
                        </a:rPr>
                        <a:t>500</a:t>
                      </a:r>
                      <a:endParaRPr lang="cs-CZ" dirty="0">
                        <a:solidFill>
                          <a:schemeClr val="tx1"/>
                        </a:solidFill>
                      </a:endParaRPr>
                    </a:p>
                  </a:txBody>
                  <a:tcPr/>
                </a:tc>
                <a:tc>
                  <a:txBody>
                    <a:bodyPr/>
                    <a:lstStyle/>
                    <a:p>
                      <a:pPr algn="ctr"/>
                      <a:r>
                        <a:rPr lang="pl-PL" sz="1800" b="0" i="1" u="none" strike="noStrike" kern="1200" baseline="0" dirty="0">
                          <a:solidFill>
                            <a:schemeClr val="tx1"/>
                          </a:solidFill>
                          <a:latin typeface="+mn-lt"/>
                          <a:ea typeface="+mn-ea"/>
                          <a:cs typeface="+mn-cs"/>
                        </a:rPr>
                        <a:t>200 </a:t>
                      </a:r>
                      <a:endParaRPr lang="cs-CZ" dirty="0">
                        <a:solidFill>
                          <a:schemeClr val="tx1"/>
                        </a:solidFill>
                      </a:endParaRPr>
                    </a:p>
                  </a:txBody>
                  <a:tcPr/>
                </a:tc>
                <a:extLst>
                  <a:ext uri="{0D108BD9-81ED-4DB2-BD59-A6C34878D82A}">
                    <a16:rowId xmlns:a16="http://schemas.microsoft.com/office/drawing/2014/main" val="298064501"/>
                  </a:ext>
                </a:extLst>
              </a:tr>
              <a:tr h="370840">
                <a:tc>
                  <a:txBody>
                    <a:bodyPr/>
                    <a:lstStyle/>
                    <a:p>
                      <a:r>
                        <a:rPr lang="cs-CZ" sz="1800" b="0" i="1" u="none" strike="noStrike" kern="1200" baseline="0" dirty="0">
                          <a:solidFill>
                            <a:schemeClr val="tx1"/>
                          </a:solidFill>
                          <a:latin typeface="+mn-lt"/>
                          <a:ea typeface="+mn-ea"/>
                          <a:cs typeface="+mn-cs"/>
                        </a:rPr>
                        <a:t>Plynné topidlo </a:t>
                      </a:r>
                      <a:endParaRPr lang="cs-CZ" dirty="0">
                        <a:solidFill>
                          <a:schemeClr val="tx1"/>
                        </a:solidFill>
                      </a:endParaRPr>
                    </a:p>
                  </a:txBody>
                  <a:tcPr/>
                </a:tc>
                <a:tc>
                  <a:txBody>
                    <a:bodyPr/>
                    <a:lstStyle/>
                    <a:p>
                      <a:pPr algn="ctr"/>
                      <a:r>
                        <a:rPr lang="pl-PL" sz="1800" b="0" i="1" u="none" strike="noStrike" kern="1200" baseline="0" dirty="0">
                          <a:solidFill>
                            <a:schemeClr val="tx1"/>
                          </a:solidFill>
                          <a:latin typeface="+mn-lt"/>
                          <a:ea typeface="+mn-ea"/>
                          <a:cs typeface="+mn-cs"/>
                        </a:rPr>
                        <a:t>500</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100</a:t>
                      </a:r>
                      <a:endParaRPr lang="cs-CZ" dirty="0">
                        <a:solidFill>
                          <a:schemeClr val="tx1"/>
                        </a:solidFill>
                      </a:endParaRPr>
                    </a:p>
                  </a:txBody>
                  <a:tcPr/>
                </a:tc>
                <a:extLst>
                  <a:ext uri="{0D108BD9-81ED-4DB2-BD59-A6C34878D82A}">
                    <a16:rowId xmlns:a16="http://schemas.microsoft.com/office/drawing/2014/main" val="1620285414"/>
                  </a:ext>
                </a:extLst>
              </a:tr>
              <a:tr h="370840">
                <a:tc>
                  <a:txBody>
                    <a:bodyPr/>
                    <a:lstStyle/>
                    <a:p>
                      <a:r>
                        <a:rPr lang="cs-CZ" sz="1800" b="0" i="1" u="none" strike="noStrike" kern="1200" baseline="0" dirty="0">
                          <a:solidFill>
                            <a:schemeClr val="tx1"/>
                          </a:solidFill>
                          <a:latin typeface="+mn-lt"/>
                          <a:ea typeface="+mn-ea"/>
                          <a:cs typeface="+mn-cs"/>
                        </a:rPr>
                        <a:t>Elektrická akumulační kamna, teplovzdušné ventilátory </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500</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100 </a:t>
                      </a:r>
                      <a:endParaRPr lang="cs-CZ" dirty="0">
                        <a:solidFill>
                          <a:schemeClr val="tx1"/>
                        </a:solidFill>
                      </a:endParaRPr>
                    </a:p>
                  </a:txBody>
                  <a:tcPr/>
                </a:tc>
                <a:extLst>
                  <a:ext uri="{0D108BD9-81ED-4DB2-BD59-A6C34878D82A}">
                    <a16:rowId xmlns:a16="http://schemas.microsoft.com/office/drawing/2014/main" val="1208711491"/>
                  </a:ext>
                </a:extLst>
              </a:tr>
              <a:tr h="370840">
                <a:tc>
                  <a:txBody>
                    <a:bodyPr/>
                    <a:lstStyle/>
                    <a:p>
                      <a:r>
                        <a:rPr lang="cs-CZ" sz="1800" b="0" i="1" u="none" strike="noStrike" kern="1200" baseline="0" dirty="0">
                          <a:solidFill>
                            <a:schemeClr val="tx1"/>
                          </a:solidFill>
                          <a:latin typeface="+mn-lt"/>
                          <a:ea typeface="+mn-ea"/>
                          <a:cs typeface="+mn-cs"/>
                        </a:rPr>
                        <a:t>Plynný průtokový teplovodní kotel </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50 </a:t>
                      </a:r>
                      <a:endParaRPr lang="cs-CZ" dirty="0">
                        <a:solidFill>
                          <a:schemeClr val="tx1"/>
                        </a:solidFill>
                      </a:endParaRPr>
                    </a:p>
                  </a:txBody>
                  <a:tcPr/>
                </a:tc>
                <a:tc>
                  <a:txBody>
                    <a:bodyPr/>
                    <a:lstStyle/>
                    <a:p>
                      <a:pPr algn="ctr"/>
                      <a:r>
                        <a:rPr lang="cs-CZ" sz="1800" b="0" i="1" u="none" strike="noStrike" kern="1200" baseline="0" dirty="0">
                          <a:solidFill>
                            <a:schemeClr val="tx1"/>
                          </a:solidFill>
                          <a:latin typeface="+mn-lt"/>
                          <a:ea typeface="+mn-ea"/>
                          <a:cs typeface="+mn-cs"/>
                        </a:rPr>
                        <a:t>10</a:t>
                      </a:r>
                      <a:endParaRPr lang="cs-CZ" dirty="0">
                        <a:solidFill>
                          <a:schemeClr val="tx1"/>
                        </a:solidFill>
                      </a:endParaRPr>
                    </a:p>
                  </a:txBody>
                  <a:tcPr/>
                </a:tc>
                <a:extLst>
                  <a:ext uri="{0D108BD9-81ED-4DB2-BD59-A6C34878D82A}">
                    <a16:rowId xmlns:a16="http://schemas.microsoft.com/office/drawing/2014/main" val="3267790376"/>
                  </a:ext>
                </a:extLst>
              </a:tr>
            </a:tbl>
          </a:graphicData>
        </a:graphic>
      </p:graphicFrame>
    </p:spTree>
    <p:extLst>
      <p:ext uri="{BB962C8B-B14F-4D97-AF65-F5344CB8AC3E}">
        <p14:creationId xmlns:p14="http://schemas.microsoft.com/office/powerpoint/2010/main" val="285348390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6907</Words>
  <Application>Microsoft Office PowerPoint</Application>
  <PresentationFormat>Širokoúhlá obrazovka</PresentationFormat>
  <Paragraphs>426</Paragraphs>
  <Slides>47</Slides>
  <Notes>6</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47</vt:i4>
      </vt:variant>
    </vt:vector>
  </HeadingPairs>
  <TitlesOfParts>
    <vt:vector size="58" baseType="lpstr">
      <vt:lpstr>Arial</vt:lpstr>
      <vt:lpstr>Arial CE</vt:lpstr>
      <vt:lpstr>Calibri</vt:lpstr>
      <vt:lpstr>Calibri Light</vt:lpstr>
      <vt:lpstr>Helvetica Neue</vt:lpstr>
      <vt:lpstr>Helvetica Neue Bold</vt:lpstr>
      <vt:lpstr>inherit</vt:lpstr>
      <vt:lpstr>Source Sans Pro</vt:lpstr>
      <vt:lpstr>Symbol</vt:lpstr>
      <vt:lpstr>Times New Roman</vt:lpstr>
      <vt:lpstr>Motiv Office</vt:lpstr>
      <vt:lpstr>Základy prevence požární ochrany</vt:lpstr>
      <vt:lpstr>Základní zásady bezpečné domácnosti</vt:lpstr>
      <vt:lpstr>Základní zásady bezpečné domácnosti</vt:lpstr>
      <vt:lpstr>Pravidla provozu topidel</vt:lpstr>
      <vt:lpstr>Pravidla provozu topidel</vt:lpstr>
      <vt:lpstr>Pravidla provozu topidel</vt:lpstr>
      <vt:lpstr>Zanesený kotel</vt:lpstr>
      <vt:lpstr>Požár komína</vt:lpstr>
      <vt:lpstr>Pravidla provozu topidel</vt:lpstr>
      <vt:lpstr>Hasicí přístroje </vt:lpstr>
      <vt:lpstr>Hasicí přístroje</vt:lpstr>
      <vt:lpstr>Hasicí přístroje</vt:lpstr>
      <vt:lpstr>Hasicí přístroje</vt:lpstr>
      <vt:lpstr>Hasicí přístroje</vt:lpstr>
      <vt:lpstr>Hlásič požáru (úniku CO, plynu)</vt:lpstr>
      <vt:lpstr>Hlásič požáru (úniku CO, plynu)</vt:lpstr>
      <vt:lpstr>Hlásič požáru (úniku CO, plynu)</vt:lpstr>
      <vt:lpstr>Vypalování trávy versus pálení zahradního odpadu</vt:lpstr>
      <vt:lpstr>Vypalování trávy versus pálení zahradního odpadu</vt:lpstr>
      <vt:lpstr>Vypalování trávy versus pálení zahradního odpadu</vt:lpstr>
      <vt:lpstr>Tísňové linky</vt:lpstr>
      <vt:lpstr>Tísňové linky</vt:lpstr>
      <vt:lpstr>Prezentace aplikace PowerPoint</vt:lpstr>
      <vt:lpstr>Požáry vozidel</vt:lpstr>
      <vt:lpstr> Požáry vozidel</vt:lpstr>
      <vt:lpstr>Požáry vozidel</vt:lpstr>
      <vt:lpstr>Hořlavé kapaliny a tlakové lahve</vt:lpstr>
      <vt:lpstr>Fotovoltaika na domech</vt:lpstr>
      <vt:lpstr>Fotovoltaika na domech</vt:lpstr>
      <vt:lpstr>Fotovoltaika na domech</vt:lpstr>
      <vt:lpstr>Fotovoltaika na domech</vt:lpstr>
      <vt:lpstr>Fotovoltaika na domech</vt:lpstr>
      <vt:lpstr>Fotovoltaika na domech</vt:lpstr>
      <vt:lpstr>Hlavní zásady při svařování</vt:lpstr>
      <vt:lpstr>Hlavní zásady při svařování</vt:lpstr>
      <vt:lpstr>Hlavní zásady při svařování</vt:lpstr>
      <vt:lpstr>Hlavní zásady při svařování</vt:lpstr>
      <vt:lpstr>Sirény</vt:lpstr>
      <vt:lpstr>Sirény</vt:lpstr>
      <vt:lpstr>Sirény</vt:lpstr>
      <vt:lpstr>Sirény</vt:lpstr>
      <vt:lpstr>Sirény</vt:lpstr>
      <vt:lpstr>Evakuační zavazadlo</vt:lpstr>
      <vt:lpstr>Evakuační zavazadlo</vt:lpstr>
      <vt:lpstr>Evakuační zavazadlo</vt:lpstr>
      <vt:lpstr>Evakuační zavazadlo</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prevence požární ochrany</dc:title>
  <dc:creator>Jan Bidmon</dc:creator>
  <cp:lastModifiedBy>Jan Bidmon</cp:lastModifiedBy>
  <cp:revision>13</cp:revision>
  <dcterms:created xsi:type="dcterms:W3CDTF">2022-11-15T23:14:46Z</dcterms:created>
  <dcterms:modified xsi:type="dcterms:W3CDTF">2022-11-24T19:46:16Z</dcterms:modified>
</cp:coreProperties>
</file>